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Eczar Bold" charset="1" panose="02000603040300000004"/>
      <p:regular r:id="rId35"/>
    </p:embeddedFont>
    <p:embeddedFont>
      <p:font typeface="Atkinson Hyperlegible Bold" charset="1" panose="00000000000000000000"/>
      <p:regular r:id="rId36"/>
    </p:embeddedFont>
    <p:embeddedFont>
      <p:font typeface="Eczar Semi-Bold" charset="1" panose="02000603040300000004"/>
      <p:regular r:id="rId37"/>
    </p:embeddedFont>
    <p:embeddedFont>
      <p:font typeface="Atkinson Hyperlegible" charset="1" panose="00000000000000000000"/>
      <p:regular r:id="rId38"/>
    </p:embeddedFont>
    <p:embeddedFont>
      <p:font typeface="Open Sauce" charset="1" panose="00000500000000000000"/>
      <p:regular r:id="rId39"/>
    </p:embeddedFont>
    <p:embeddedFont>
      <p:font typeface="Berkshire Swash" charset="1" panose="02000505000000020003"/>
      <p:regular r:id="rId40"/>
    </p:embeddedFont>
    <p:embeddedFont>
      <p:font typeface="Josefin Sans Bold" charset="1" panose="00000800000000000000"/>
      <p:regular r:id="rId41"/>
    </p:embeddedFont>
    <p:embeddedFont>
      <p:font typeface="Josefin Sans" charset="1" panose="00000500000000000000"/>
      <p:regular r:id="rId42"/>
    </p:embeddedFont>
    <p:embeddedFont>
      <p:font typeface="Arimo Bold" charset="1" panose="020B0704020202020204"/>
      <p:regular r:id="rId43"/>
    </p:embeddedFont>
    <p:embeddedFont>
      <p:font typeface="Bryndan Write" charset="1" panose="02000503000000000000"/>
      <p:regular r:id="rId44"/>
    </p:embeddedFont>
    <p:embeddedFont>
      <p:font typeface="Garet" charset="1" panose="00000000000000000000"/>
      <p:regular r:id="rId45"/>
    </p:embeddedFont>
    <p:embeddedFont>
      <p:font typeface="Sensei" charset="1" panose="00000500000000000000"/>
      <p:regular r:id="rId46"/>
    </p:embeddedFont>
    <p:embeddedFont>
      <p:font typeface="Coco Gothic Bold" charset="1" panose="00000000000000000000"/>
      <p:regular r:id="rId47"/>
    </p:embeddedFont>
    <p:embeddedFont>
      <p:font typeface="Coco Gothic Italics" charset="1" panose="00000000000000000000"/>
      <p:regular r:id="rId48"/>
    </p:embeddedFont>
    <p:embeddedFont>
      <p:font typeface="IM Fell English SC" charset="1" panose="02000000000000000000"/>
      <p:regular r:id="rId49"/>
    </p:embeddedFont>
    <p:embeddedFont>
      <p:font typeface="IM Fell" charset="1" panose="02000000000000000000"/>
      <p:regular r:id="rId50"/>
    </p:embeddedFont>
    <p:embeddedFont>
      <p:font typeface="Klein Heavy Italics" charset="1" panose="02000503060000020004"/>
      <p:regular r:id="rId51"/>
    </p:embeddedFont>
    <p:embeddedFont>
      <p:font typeface="Antonio" charset="1" panose="02000503000000000000"/>
      <p:regular r:id="rId52"/>
    </p:embeddedFont>
    <p:embeddedFont>
      <p:font typeface="Sorts Mill Goudy" charset="1" panose="02000503000000000000"/>
      <p:regular r:id="rId53"/>
    </p:embeddedFont>
    <p:embeddedFont>
      <p:font typeface="RoxboroughCF" charset="1" panose="00000500000000000000"/>
      <p:regular r:id="rId54"/>
    </p:embeddedFont>
    <p:embeddedFont>
      <p:font typeface="Lovelo" charset="1" panose="02000000000000000000"/>
      <p:regular r:id="rId55"/>
    </p:embeddedFont>
    <p:embeddedFont>
      <p:font typeface="Montserrat Bold" charset="1" panose="00000800000000000000"/>
      <p:regular r:id="rId56"/>
    </p:embeddedFont>
    <p:embeddedFont>
      <p:font typeface="Decalotype" charset="1" panose="00000500000000000000"/>
      <p:regular r:id="rId57"/>
    </p:embeddedFont>
    <p:embeddedFont>
      <p:font typeface="Klein Heavy" charset="1" panose="02000503060000020004"/>
      <p:regular r:id="rId58"/>
    </p:embeddedFont>
    <p:embeddedFont>
      <p:font typeface="Klein Bold" charset="1" panose="02000503060000020004"/>
      <p:regular r:id="rId59"/>
    </p:embeddedFont>
    <p:embeddedFont>
      <p:font typeface="Farsan" charset="1" panose="00000500000000000000"/>
      <p:regular r:id="rId60"/>
    </p:embeddedFont>
    <p:embeddedFont>
      <p:font typeface="True Typewriter PolygloTT" charset="1" panose="02060704040205020404"/>
      <p:regular r:id="rId61"/>
    </p:embeddedFont>
    <p:embeddedFont>
      <p:font typeface="Carelia" charset="1" panose="00000500000000000000"/>
      <p:regular r:id="rId62"/>
    </p:embeddedFont>
    <p:embeddedFont>
      <p:font typeface="Dosis Bold" charset="1" panose="02010803020202060003"/>
      <p:regular r:id="rId63"/>
    </p:embeddedFont>
    <p:embeddedFont>
      <p:font typeface="Dosis" charset="1" panose="02010503020202060003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14" Target="../media/image38.png" Type="http://schemas.openxmlformats.org/officeDocument/2006/relationships/image"/><Relationship Id="rId15" Target="../media/image39.svg" Type="http://schemas.openxmlformats.org/officeDocument/2006/relationships/image"/><Relationship Id="rId16" Target="../media/image74.png" Type="http://schemas.openxmlformats.org/officeDocument/2006/relationships/image"/><Relationship Id="rId17" Target="../media/image75.svg" Type="http://schemas.openxmlformats.org/officeDocument/2006/relationships/image"/><Relationship Id="rId18" Target="../media/image20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70.png" Type="http://schemas.openxmlformats.org/officeDocument/2006/relationships/image"/><Relationship Id="rId9" Target="../media/image7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png" Type="http://schemas.openxmlformats.org/officeDocument/2006/relationships/image"/><Relationship Id="rId13" Target="../media/image24.svg" Type="http://schemas.openxmlformats.org/officeDocument/2006/relationships/image"/><Relationship Id="rId14" Target="../media/image76.png" Type="http://schemas.openxmlformats.org/officeDocument/2006/relationships/image"/><Relationship Id="rId15" Target="../media/image77.svg" Type="http://schemas.openxmlformats.org/officeDocument/2006/relationships/image"/><Relationship Id="rId16" Target="../media/image20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38.png" Type="http://schemas.openxmlformats.org/officeDocument/2006/relationships/image"/><Relationship Id="rId21" Target="../media/image39.svg" Type="http://schemas.openxmlformats.org/officeDocument/2006/relationships/image"/><Relationship Id="rId22" Target="../media/image78.gif" Type="http://schemas.openxmlformats.org/officeDocument/2006/relationships/image"/><Relationship Id="rId23" Target="../media/image20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79.png" Type="http://schemas.openxmlformats.org/officeDocument/2006/relationships/image"/><Relationship Id="rId15" Target="../media/image80.svg" Type="http://schemas.openxmlformats.org/officeDocument/2006/relationships/image"/><Relationship Id="rId16" Target="../media/image20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79.png" Type="http://schemas.openxmlformats.org/officeDocument/2006/relationships/image"/><Relationship Id="rId15" Target="../media/image80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81.png" Type="http://schemas.openxmlformats.org/officeDocument/2006/relationships/image"/><Relationship Id="rId13" Target="../media/image20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83.sv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86.png" Type="http://schemas.openxmlformats.org/officeDocument/2006/relationships/image"/><Relationship Id="rId7" Target="../media/image87.sv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png" Type="http://schemas.openxmlformats.org/officeDocument/2006/relationships/image"/><Relationship Id="rId11" Target="../media/image20.png" Type="http://schemas.openxmlformats.org/officeDocument/2006/relationships/image"/><Relationship Id="rId2" Target="../media/image88.png" Type="http://schemas.openxmlformats.org/officeDocument/2006/relationships/image"/><Relationship Id="rId3" Target="../media/image89.svg" Type="http://schemas.openxmlformats.org/officeDocument/2006/relationships/image"/><Relationship Id="rId4" Target="../media/image90.png" Type="http://schemas.openxmlformats.org/officeDocument/2006/relationships/image"/><Relationship Id="rId5" Target="../media/image91.svg" Type="http://schemas.openxmlformats.org/officeDocument/2006/relationships/image"/><Relationship Id="rId6" Target="../media/image92.png" Type="http://schemas.openxmlformats.org/officeDocument/2006/relationships/image"/><Relationship Id="rId7" Target="../media/image93.svg" Type="http://schemas.openxmlformats.org/officeDocument/2006/relationships/image"/><Relationship Id="rId8" Target="../media/image94.png" Type="http://schemas.openxmlformats.org/officeDocument/2006/relationships/image"/><Relationship Id="rId9" Target="../media/image9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5.png" Type="http://schemas.openxmlformats.org/officeDocument/2006/relationships/image"/><Relationship Id="rId11" Target="../media/image106.svg" Type="http://schemas.openxmlformats.org/officeDocument/2006/relationships/image"/><Relationship Id="rId12" Target="../media/image107.png" Type="http://schemas.openxmlformats.org/officeDocument/2006/relationships/image"/><Relationship Id="rId13" Target="../media/image108.svg" Type="http://schemas.openxmlformats.org/officeDocument/2006/relationships/image"/><Relationship Id="rId14" Target="../media/image109.png" Type="http://schemas.openxmlformats.org/officeDocument/2006/relationships/image"/><Relationship Id="rId15" Target="../media/image110.svg" Type="http://schemas.openxmlformats.org/officeDocument/2006/relationships/image"/><Relationship Id="rId16" Target="../media/image111.png" Type="http://schemas.openxmlformats.org/officeDocument/2006/relationships/image"/><Relationship Id="rId17" Target="../media/image112.svg" Type="http://schemas.openxmlformats.org/officeDocument/2006/relationships/image"/><Relationship Id="rId18" Target="../media/image113.png" Type="http://schemas.openxmlformats.org/officeDocument/2006/relationships/image"/><Relationship Id="rId19" Target="../media/image114.svg" Type="http://schemas.openxmlformats.org/officeDocument/2006/relationships/image"/><Relationship Id="rId2" Target="../media/image97.png" Type="http://schemas.openxmlformats.org/officeDocument/2006/relationships/image"/><Relationship Id="rId20" Target="../media/image115.png" Type="http://schemas.openxmlformats.org/officeDocument/2006/relationships/image"/><Relationship Id="rId21" Target="../media/image116.svg" Type="http://schemas.openxmlformats.org/officeDocument/2006/relationships/image"/><Relationship Id="rId22" Target="../media/image20.png" Type="http://schemas.openxmlformats.org/officeDocument/2006/relationships/image"/><Relationship Id="rId3" Target="../media/image98.svg" Type="http://schemas.openxmlformats.org/officeDocument/2006/relationships/image"/><Relationship Id="rId4" Target="../media/image99.png" Type="http://schemas.openxmlformats.org/officeDocument/2006/relationships/image"/><Relationship Id="rId5" Target="../media/image100.sv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103.png" Type="http://schemas.openxmlformats.org/officeDocument/2006/relationships/image"/><Relationship Id="rId9" Target="../media/image10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7.pn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png" Type="http://schemas.openxmlformats.org/officeDocument/2006/relationships/image"/><Relationship Id="rId13" Target="../media/image24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27.jpeg" Type="http://schemas.openxmlformats.org/officeDocument/2006/relationships/image"/><Relationship Id="rId17" Target="../media/image17.png" Type="http://schemas.openxmlformats.org/officeDocument/2006/relationships/image"/><Relationship Id="rId18" Target="../media/image18.svg" Type="http://schemas.openxmlformats.org/officeDocument/2006/relationships/image"/><Relationship Id="rId19" Target="../media/image15.png" Type="http://schemas.openxmlformats.org/officeDocument/2006/relationships/image"/><Relationship Id="rId2" Target="../media/image3.png" Type="http://schemas.openxmlformats.org/officeDocument/2006/relationships/image"/><Relationship Id="rId20" Target="../media/image16.svg" Type="http://schemas.openxmlformats.org/officeDocument/2006/relationships/image"/><Relationship Id="rId21" Target="../media/image20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png" Type="http://schemas.openxmlformats.org/officeDocument/2006/relationships/image"/><Relationship Id="rId3" Target="../media/image119.png" Type="http://schemas.openxmlformats.org/officeDocument/2006/relationships/image"/><Relationship Id="rId4" Target="../media/image120.png" Type="http://schemas.openxmlformats.org/officeDocument/2006/relationships/image"/><Relationship Id="rId5" Target="../media/image121.png" Type="http://schemas.openxmlformats.org/officeDocument/2006/relationships/image"/><Relationship Id="rId6" Target="../media/image122.png" Type="http://schemas.openxmlformats.org/officeDocument/2006/relationships/image"/><Relationship Id="rId7" Target="../media/image123.png" Type="http://schemas.openxmlformats.org/officeDocument/2006/relationships/image"/><Relationship Id="rId8" Target="../media/image12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png" Type="http://schemas.openxmlformats.org/officeDocument/2006/relationships/image"/><Relationship Id="rId3" Target="../media/image126.png" Type="http://schemas.openxmlformats.org/officeDocument/2006/relationships/image"/><Relationship Id="rId4" Target="../media/image127.png" Type="http://schemas.openxmlformats.org/officeDocument/2006/relationships/image"/><Relationship Id="rId5" Target="../media/image121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jpeg" Type="http://schemas.openxmlformats.org/officeDocument/2006/relationships/image"/><Relationship Id="rId3" Target="../media/image129.png" Type="http://schemas.openxmlformats.org/officeDocument/2006/relationships/image"/><Relationship Id="rId4" Target="../media/image130.svg" Type="http://schemas.openxmlformats.org/officeDocument/2006/relationships/image"/><Relationship Id="rId5" Target="../media/image131.png" Type="http://schemas.openxmlformats.org/officeDocument/2006/relationships/image"/><Relationship Id="rId6" Target="../media/image132.sv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3.png" Type="http://schemas.openxmlformats.org/officeDocument/2006/relationships/image"/><Relationship Id="rId3" Target="../media/image134.svg" Type="http://schemas.openxmlformats.org/officeDocument/2006/relationships/image"/><Relationship Id="rId4" Target="../media/image135.png" Type="http://schemas.openxmlformats.org/officeDocument/2006/relationships/image"/><Relationship Id="rId5" Target="../media/image136.sv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137.png" Type="http://schemas.openxmlformats.org/officeDocument/2006/relationships/image"/><Relationship Id="rId3" Target="../media/image138.svg" Type="http://schemas.openxmlformats.org/officeDocument/2006/relationships/image"/><Relationship Id="rId4" Target="../media/image139.png" Type="http://schemas.openxmlformats.org/officeDocument/2006/relationships/image"/><Relationship Id="rId5" Target="../media/image140.svg" Type="http://schemas.openxmlformats.org/officeDocument/2006/relationships/image"/><Relationship Id="rId6" Target="../media/image141.png" Type="http://schemas.openxmlformats.org/officeDocument/2006/relationships/image"/><Relationship Id="rId7" Target="../media/image142.svg" Type="http://schemas.openxmlformats.org/officeDocument/2006/relationships/image"/><Relationship Id="rId8" Target="../media/image143.png" Type="http://schemas.openxmlformats.org/officeDocument/2006/relationships/image"/><Relationship Id="rId9" Target="../media/image144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5.png" Type="http://schemas.openxmlformats.org/officeDocument/2006/relationships/image"/><Relationship Id="rId3" Target="../media/image146.svg" Type="http://schemas.openxmlformats.org/officeDocument/2006/relationships/image"/><Relationship Id="rId4" Target="../media/image147.png" Type="http://schemas.openxmlformats.org/officeDocument/2006/relationships/image"/><Relationship Id="rId5" Target="../media/image148.svg" Type="http://schemas.openxmlformats.org/officeDocument/2006/relationships/image"/><Relationship Id="rId6" Target="../media/image149.png" Type="http://schemas.openxmlformats.org/officeDocument/2006/relationships/image"/><Relationship Id="rId7" Target="../media/image150.svg" Type="http://schemas.openxmlformats.org/officeDocument/2006/relationships/image"/><Relationship Id="rId8" Target="../media/image151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0.svg" Type="http://schemas.openxmlformats.org/officeDocument/2006/relationships/image"/><Relationship Id="rId11" Target="../media/image161.png" Type="http://schemas.openxmlformats.org/officeDocument/2006/relationships/image"/><Relationship Id="rId12" Target="../media/image162.svg" Type="http://schemas.openxmlformats.org/officeDocument/2006/relationships/image"/><Relationship Id="rId13" Target="../media/image20.png" Type="http://schemas.openxmlformats.org/officeDocument/2006/relationships/image"/><Relationship Id="rId2" Target="../media/image152.png" Type="http://schemas.openxmlformats.org/officeDocument/2006/relationships/image"/><Relationship Id="rId3" Target="../media/image153.png" Type="http://schemas.openxmlformats.org/officeDocument/2006/relationships/image"/><Relationship Id="rId4" Target="../media/image154.png" Type="http://schemas.openxmlformats.org/officeDocument/2006/relationships/image"/><Relationship Id="rId5" Target="../media/image155.svg" Type="http://schemas.openxmlformats.org/officeDocument/2006/relationships/image"/><Relationship Id="rId6" Target="../media/image156.png" Type="http://schemas.openxmlformats.org/officeDocument/2006/relationships/image"/><Relationship Id="rId7" Target="../media/image157.png" Type="http://schemas.openxmlformats.org/officeDocument/2006/relationships/image"/><Relationship Id="rId8" Target="../media/image158.svg" Type="http://schemas.openxmlformats.org/officeDocument/2006/relationships/image"/><Relationship Id="rId9" Target="../media/image159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1.svg" Type="http://schemas.openxmlformats.org/officeDocument/2006/relationships/image"/><Relationship Id="rId11" Target="https://www.guncel-egitim.org/guzel-sanatlar-lisesinde-hangi-dersler-var/" TargetMode="External" Type="http://schemas.openxmlformats.org/officeDocument/2006/relationships/hyperlink"/><Relationship Id="rId12" Target="../media/image20.png" Type="http://schemas.openxmlformats.org/officeDocument/2006/relationships/image"/><Relationship Id="rId2" Target="../media/image163.jpeg" Type="http://schemas.openxmlformats.org/officeDocument/2006/relationships/image"/><Relationship Id="rId3" Target="../media/image164.png" Type="http://schemas.openxmlformats.org/officeDocument/2006/relationships/image"/><Relationship Id="rId4" Target="../media/image165.png" Type="http://schemas.openxmlformats.org/officeDocument/2006/relationships/image"/><Relationship Id="rId5" Target="../media/image166.png" Type="http://schemas.openxmlformats.org/officeDocument/2006/relationships/image"/><Relationship Id="rId6" Target="../media/image167.png" Type="http://schemas.openxmlformats.org/officeDocument/2006/relationships/image"/><Relationship Id="rId7" Target="../media/image168.svg" Type="http://schemas.openxmlformats.org/officeDocument/2006/relationships/image"/><Relationship Id="rId8" Target="../media/image169.png" Type="http://schemas.openxmlformats.org/officeDocument/2006/relationships/image"/><Relationship Id="rId9" Target="../media/image170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0.svg" Type="http://schemas.openxmlformats.org/officeDocument/2006/relationships/image"/><Relationship Id="rId11" Target="../media/image181.png" Type="http://schemas.openxmlformats.org/officeDocument/2006/relationships/image"/><Relationship Id="rId12" Target="../media/image182.svg" Type="http://schemas.openxmlformats.org/officeDocument/2006/relationships/image"/><Relationship Id="rId13" Target="../media/image20.png" Type="http://schemas.openxmlformats.org/officeDocument/2006/relationships/image"/><Relationship Id="rId2" Target="../media/image172.jpeg" Type="http://schemas.openxmlformats.org/officeDocument/2006/relationships/image"/><Relationship Id="rId3" Target="../media/image173.png" Type="http://schemas.openxmlformats.org/officeDocument/2006/relationships/image"/><Relationship Id="rId4" Target="../media/image174.svg" Type="http://schemas.openxmlformats.org/officeDocument/2006/relationships/image"/><Relationship Id="rId5" Target="../media/image175.png" Type="http://schemas.openxmlformats.org/officeDocument/2006/relationships/image"/><Relationship Id="rId6" Target="../media/image176.svg" Type="http://schemas.openxmlformats.org/officeDocument/2006/relationships/image"/><Relationship Id="rId7" Target="../media/image177.png" Type="http://schemas.openxmlformats.org/officeDocument/2006/relationships/image"/><Relationship Id="rId8" Target="../media/image178.svg" Type="http://schemas.openxmlformats.org/officeDocument/2006/relationships/image"/><Relationship Id="rId9" Target="../media/image179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172.jpeg" Type="http://schemas.openxmlformats.org/officeDocument/2006/relationships/image"/><Relationship Id="rId3" Target="../media/image183.png" Type="http://schemas.openxmlformats.org/officeDocument/2006/relationships/image"/><Relationship Id="rId4" Target="../media/image184.svg" Type="http://schemas.openxmlformats.org/officeDocument/2006/relationships/image"/><Relationship Id="rId5" Target="../media/image185.png" Type="http://schemas.openxmlformats.org/officeDocument/2006/relationships/image"/><Relationship Id="rId6" Target="../media/image186.svg" Type="http://schemas.openxmlformats.org/officeDocument/2006/relationships/image"/><Relationship Id="rId7" Target="../media/image187.png" Type="http://schemas.openxmlformats.org/officeDocument/2006/relationships/image"/><Relationship Id="rId8" Target="../media/image188.svg" Type="http://schemas.openxmlformats.org/officeDocument/2006/relationships/image"/><Relationship Id="rId9" Target="https://www.guncel-egitim.org/lise-tercih-ve-yerlestirme-islemleri/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12" Target="../media/image32.png" Type="http://schemas.openxmlformats.org/officeDocument/2006/relationships/image"/><Relationship Id="rId13" Target="../media/image33.svg" Type="http://schemas.openxmlformats.org/officeDocument/2006/relationships/image"/><Relationship Id="rId14" Target="../media/image34.png" Type="http://schemas.openxmlformats.org/officeDocument/2006/relationships/image"/><Relationship Id="rId15" Target="../media/image35.svg" Type="http://schemas.openxmlformats.org/officeDocument/2006/relationships/image"/><Relationship Id="rId16" Target="../media/image36.png" Type="http://schemas.openxmlformats.org/officeDocument/2006/relationships/image"/><Relationship Id="rId17" Target="../media/image37.svg" Type="http://schemas.openxmlformats.org/officeDocument/2006/relationships/image"/><Relationship Id="rId18" Target="../media/image15.png" Type="http://schemas.openxmlformats.org/officeDocument/2006/relationships/image"/><Relationship Id="rId19" Target="../media/image16.svg" Type="http://schemas.openxmlformats.org/officeDocument/2006/relationships/image"/><Relationship Id="rId2" Target="../media/image1.png" Type="http://schemas.openxmlformats.org/officeDocument/2006/relationships/image"/><Relationship Id="rId20" Target="../media/image38.png" Type="http://schemas.openxmlformats.org/officeDocument/2006/relationships/image"/><Relationship Id="rId21" Target="../media/image39.svg" Type="http://schemas.openxmlformats.org/officeDocument/2006/relationships/image"/><Relationship Id="rId22" Target="../media/image17.png" Type="http://schemas.openxmlformats.org/officeDocument/2006/relationships/image"/><Relationship Id="rId23" Target="../media/image18.svg" Type="http://schemas.openxmlformats.org/officeDocument/2006/relationships/image"/><Relationship Id="rId24" Target="../media/image20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12" Target="../media/image38.png" Type="http://schemas.openxmlformats.org/officeDocument/2006/relationships/image"/><Relationship Id="rId13" Target="../media/image39.svg" Type="http://schemas.openxmlformats.org/officeDocument/2006/relationships/image"/><Relationship Id="rId14" Target="../media/image15.png" Type="http://schemas.openxmlformats.org/officeDocument/2006/relationships/image"/><Relationship Id="rId15" Target="../media/image16.svg" Type="http://schemas.openxmlformats.org/officeDocument/2006/relationships/image"/><Relationship Id="rId16" Target="../media/image17.png" Type="http://schemas.openxmlformats.org/officeDocument/2006/relationships/image"/><Relationship Id="rId17" Target="../media/image18.svg" Type="http://schemas.openxmlformats.org/officeDocument/2006/relationships/image"/><Relationship Id="rId18" Target="../media/image20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38.png" Type="http://schemas.openxmlformats.org/officeDocument/2006/relationships/image"/><Relationship Id="rId13" Target="../media/image39.svg" Type="http://schemas.openxmlformats.org/officeDocument/2006/relationships/image"/><Relationship Id="rId14" Target="../media/image46.png" Type="http://schemas.openxmlformats.org/officeDocument/2006/relationships/image"/><Relationship Id="rId15" Target="../media/image47.svg" Type="http://schemas.openxmlformats.org/officeDocument/2006/relationships/image"/><Relationship Id="rId16" Target="../media/image48.png" Type="http://schemas.openxmlformats.org/officeDocument/2006/relationships/image"/><Relationship Id="rId17" Target="../media/image49.svg" Type="http://schemas.openxmlformats.org/officeDocument/2006/relationships/image"/><Relationship Id="rId18" Target="../media/image50.png" Type="http://schemas.openxmlformats.org/officeDocument/2006/relationships/image"/><Relationship Id="rId19" Target="../media/image51.svg" Type="http://schemas.openxmlformats.org/officeDocument/2006/relationships/image"/><Relationship Id="rId2" Target="../media/image1.png" Type="http://schemas.openxmlformats.org/officeDocument/2006/relationships/image"/><Relationship Id="rId20" Target="../media/image20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52.png" Type="http://schemas.openxmlformats.org/officeDocument/2006/relationships/image"/><Relationship Id="rId13" Target="../media/image53.svg" Type="http://schemas.openxmlformats.org/officeDocument/2006/relationships/image"/><Relationship Id="rId14" Target="../media/image54.png" Type="http://schemas.openxmlformats.org/officeDocument/2006/relationships/image"/><Relationship Id="rId15" Target="../media/image55.svg" Type="http://schemas.openxmlformats.org/officeDocument/2006/relationships/image"/><Relationship Id="rId16" Target="../media/image56.png" Type="http://schemas.openxmlformats.org/officeDocument/2006/relationships/image"/><Relationship Id="rId17" Target="../media/image57.sv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media/image7.png" Type="http://schemas.openxmlformats.org/officeDocument/2006/relationships/image"/><Relationship Id="rId20" Target="../media/image38.png" Type="http://schemas.openxmlformats.org/officeDocument/2006/relationships/image"/><Relationship Id="rId21" Target="../media/image39.svg" Type="http://schemas.openxmlformats.org/officeDocument/2006/relationships/image"/><Relationship Id="rId22" Target="../media/image17.png" Type="http://schemas.openxmlformats.org/officeDocument/2006/relationships/image"/><Relationship Id="rId23" Target="../media/image18.svg" Type="http://schemas.openxmlformats.org/officeDocument/2006/relationships/image"/><Relationship Id="rId24" Target="../media/image20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16" Target="../media/image38.png" Type="http://schemas.openxmlformats.org/officeDocument/2006/relationships/image"/><Relationship Id="rId17" Target="../media/image39.svg" Type="http://schemas.openxmlformats.org/officeDocument/2006/relationships/image"/><Relationship Id="rId18" Target="../media/image2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5.png" Type="http://schemas.openxmlformats.org/officeDocument/2006/relationships/image"/><Relationship Id="rId15" Target="../media/image16.svg" Type="http://schemas.openxmlformats.org/officeDocument/2006/relationships/image"/><Relationship Id="rId16" Target="../media/image20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66.png" Type="http://schemas.openxmlformats.org/officeDocument/2006/relationships/image"/><Relationship Id="rId13" Target="../media/image67.svg" Type="http://schemas.openxmlformats.org/officeDocument/2006/relationships/image"/><Relationship Id="rId14" Target="../media/image68.png" Type="http://schemas.openxmlformats.org/officeDocument/2006/relationships/image"/><Relationship Id="rId15" Target="../media/image69.svg" Type="http://schemas.openxmlformats.org/officeDocument/2006/relationships/image"/><Relationship Id="rId16" Target="../media/image20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A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36198">
            <a:off x="14420473" y="5992078"/>
            <a:ext cx="3672691" cy="3252001"/>
          </a:xfrm>
          <a:custGeom>
            <a:avLst/>
            <a:gdLst/>
            <a:ahLst/>
            <a:cxnLst/>
            <a:rect r="r" b="b" t="t" l="l"/>
            <a:pathLst>
              <a:path h="3252001" w="367269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699999">
            <a:off x="6336977" y="8660999"/>
            <a:ext cx="3672691" cy="3252001"/>
          </a:xfrm>
          <a:custGeom>
            <a:avLst/>
            <a:gdLst/>
            <a:ahLst/>
            <a:cxnLst/>
            <a:rect r="r" b="b" t="t" l="l"/>
            <a:pathLst>
              <a:path h="3252001" w="367269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2210" y="-1228206"/>
            <a:ext cx="3776759" cy="3749291"/>
          </a:xfrm>
          <a:custGeom>
            <a:avLst/>
            <a:gdLst/>
            <a:ahLst/>
            <a:cxnLst/>
            <a:rect r="r" b="b" t="t" l="l"/>
            <a:pathLst>
              <a:path h="3749291" w="3776759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426789">
            <a:off x="-270674" y="1372178"/>
            <a:ext cx="3538597" cy="3532164"/>
          </a:xfrm>
          <a:custGeom>
            <a:avLst/>
            <a:gdLst/>
            <a:ahLst/>
            <a:cxnLst/>
            <a:rect r="r" b="b" t="t" l="l"/>
            <a:pathLst>
              <a:path h="3532164" w="3538597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28564" y="798751"/>
            <a:ext cx="14025165" cy="8338598"/>
          </a:xfrm>
          <a:custGeom>
            <a:avLst/>
            <a:gdLst/>
            <a:ahLst/>
            <a:cxnLst/>
            <a:rect r="r" b="b" t="t" l="l"/>
            <a:pathLst>
              <a:path h="8338598" w="14025165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4129905">
            <a:off x="14655521" y="-2028623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65310" y="705918"/>
            <a:ext cx="4314338" cy="4114800"/>
          </a:xfrm>
          <a:custGeom>
            <a:avLst/>
            <a:gdLst/>
            <a:ahLst/>
            <a:cxnLst/>
            <a:rect r="r" b="b" t="t" l="l"/>
            <a:pathLst>
              <a:path h="4114800" w="4314338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129905">
            <a:off x="686993" y="4207994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82338">
            <a:off x="153329" y="2947868"/>
            <a:ext cx="3550470" cy="4040364"/>
          </a:xfrm>
          <a:custGeom>
            <a:avLst/>
            <a:gdLst/>
            <a:ahLst/>
            <a:cxnLst/>
            <a:rect r="r" b="b" t="t" l="l"/>
            <a:pathLst>
              <a:path h="4040364" w="3550470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865862" y="7043510"/>
            <a:ext cx="956617" cy="963845"/>
          </a:xfrm>
          <a:custGeom>
            <a:avLst/>
            <a:gdLst/>
            <a:ahLst/>
            <a:cxnLst/>
            <a:rect r="r" b="b" t="t" l="l"/>
            <a:pathLst>
              <a:path h="963845" w="956617">
                <a:moveTo>
                  <a:pt x="0" y="0"/>
                </a:moveTo>
                <a:lnTo>
                  <a:pt x="956617" y="0"/>
                </a:lnTo>
                <a:lnTo>
                  <a:pt x="956617" y="963845"/>
                </a:lnTo>
                <a:lnTo>
                  <a:pt x="0" y="96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42193" y="2268964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274134">
            <a:off x="2962152" y="2447349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40813" y="5437152"/>
            <a:ext cx="11225049" cy="3251984"/>
          </a:xfrm>
          <a:custGeom>
            <a:avLst/>
            <a:gdLst/>
            <a:ahLst/>
            <a:cxnLst/>
            <a:rect r="r" b="b" t="t" l="l"/>
            <a:pathLst>
              <a:path h="3251984" w="11225049">
                <a:moveTo>
                  <a:pt x="0" y="0"/>
                </a:moveTo>
                <a:lnTo>
                  <a:pt x="11225049" y="0"/>
                </a:lnTo>
                <a:lnTo>
                  <a:pt x="11225049" y="3251984"/>
                </a:lnTo>
                <a:lnTo>
                  <a:pt x="0" y="325198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811803" y="1906156"/>
            <a:ext cx="10258687" cy="1183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10"/>
              </a:lnSpc>
            </a:pPr>
            <a:r>
              <a:rPr lang="en-US" sz="9000">
                <a:solidFill>
                  <a:srgbClr val="000000"/>
                </a:solidFill>
                <a:latin typeface="Eczar Bold"/>
              </a:rPr>
              <a:t>LGS NEDİR 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001942" y="3962754"/>
            <a:ext cx="3882752" cy="71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11">
                <a:solidFill>
                  <a:srgbClr val="000000"/>
                </a:solidFill>
                <a:latin typeface="Atkinson Hyperlegible Bold"/>
              </a:rPr>
              <a:t>LGS’DE 2 TÜR LİSE VARDIR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40928" y="246554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3" y="0"/>
                </a:lnTo>
                <a:lnTo>
                  <a:pt x="2315393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96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12210" y="-1228206"/>
            <a:ext cx="3776759" cy="3749291"/>
          </a:xfrm>
          <a:custGeom>
            <a:avLst/>
            <a:gdLst/>
            <a:ahLst/>
            <a:cxnLst/>
            <a:rect r="r" b="b" t="t" l="l"/>
            <a:pathLst>
              <a:path h="3749291" w="3776759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129905">
            <a:off x="428910" y="4672277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56888" y="1028700"/>
            <a:ext cx="11834460" cy="8413225"/>
          </a:xfrm>
          <a:custGeom>
            <a:avLst/>
            <a:gdLst/>
            <a:ahLst/>
            <a:cxnLst/>
            <a:rect r="r" b="b" t="t" l="l"/>
            <a:pathLst>
              <a:path h="8413225" w="11834460">
                <a:moveTo>
                  <a:pt x="0" y="0"/>
                </a:moveTo>
                <a:lnTo>
                  <a:pt x="11834460" y="0"/>
                </a:lnTo>
                <a:lnTo>
                  <a:pt x="11834460" y="8413225"/>
                </a:lnTo>
                <a:lnTo>
                  <a:pt x="0" y="8413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129905">
            <a:off x="14655521" y="-2028623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45371" y="2133270"/>
            <a:ext cx="6779645" cy="7125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Birinci Oturum (Sözel Alan) Soru Sayısı: 50 Soru</a:t>
            </a:r>
          </a:p>
          <a:p>
            <a:pPr algn="ctr">
              <a:lnSpc>
                <a:spcPts val="3171"/>
              </a:lnSpc>
            </a:pPr>
          </a:p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Türkçe: 20 Soru</a:t>
            </a:r>
          </a:p>
          <a:p>
            <a:pPr algn="ctr">
              <a:lnSpc>
                <a:spcPts val="3171"/>
              </a:lnSpc>
            </a:pPr>
          </a:p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T.C. İnkılap Tarihi Ve Atatürkçülük: 10 Soru</a:t>
            </a:r>
          </a:p>
          <a:p>
            <a:pPr algn="ctr">
              <a:lnSpc>
                <a:spcPts val="3171"/>
              </a:lnSpc>
            </a:pPr>
          </a:p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Din Kültürü Ve Ahlak Bilgisi: 10 Soru</a:t>
            </a:r>
          </a:p>
          <a:p>
            <a:pPr algn="ctr">
              <a:lnSpc>
                <a:spcPts val="3171"/>
              </a:lnSpc>
            </a:pPr>
          </a:p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Yabancı Dil: 10 Soru</a:t>
            </a:r>
          </a:p>
          <a:p>
            <a:pPr algn="ctr">
              <a:lnSpc>
                <a:spcPts val="3171"/>
              </a:lnSpc>
            </a:pPr>
          </a:p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Toplam: 50 Soru</a:t>
            </a:r>
          </a:p>
          <a:p>
            <a:pPr algn="ctr">
              <a:lnSpc>
                <a:spcPts val="3171"/>
              </a:lnSpc>
            </a:pPr>
          </a:p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İkinci Oturum (Sayısal Alan) Soru Sayısı: 40 Soru</a:t>
            </a:r>
          </a:p>
          <a:p>
            <a:pPr algn="ctr">
              <a:lnSpc>
                <a:spcPts val="3171"/>
              </a:lnSpc>
            </a:pPr>
          </a:p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Matematik: 20 Soru</a:t>
            </a:r>
          </a:p>
          <a:p>
            <a:pPr algn="ctr">
              <a:lnSpc>
                <a:spcPts val="3171"/>
              </a:lnSpc>
            </a:pPr>
          </a:p>
          <a:p>
            <a:pPr algn="ctr">
              <a:lnSpc>
                <a:spcPts val="3171"/>
              </a:lnSpc>
            </a:pPr>
            <a:r>
              <a:rPr lang="en-US" sz="2265">
                <a:solidFill>
                  <a:srgbClr val="0097B2"/>
                </a:solidFill>
                <a:latin typeface="Atkinson Hyperlegible Bold"/>
              </a:rPr>
              <a:t>Fen Bilimleri: 20 Soru</a:t>
            </a:r>
          </a:p>
          <a:p>
            <a:pPr algn="ctr">
              <a:lnSpc>
                <a:spcPts val="3171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3204134" y="1461547"/>
            <a:ext cx="10569668" cy="599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4615">
                <a:solidFill>
                  <a:srgbClr val="FF66C4"/>
                </a:solidFill>
                <a:latin typeface="Eczar Semi-Bold"/>
              </a:rPr>
              <a:t>Hangi Alanlarda Kaç Soru Sorulacak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353603" y="2088605"/>
            <a:ext cx="4314338" cy="4114800"/>
          </a:xfrm>
          <a:custGeom>
            <a:avLst/>
            <a:gdLst/>
            <a:ahLst/>
            <a:cxnLst/>
            <a:rect r="r" b="b" t="t" l="l"/>
            <a:pathLst>
              <a:path h="4114800" w="4314338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82338">
            <a:off x="769314" y="3835691"/>
            <a:ext cx="3550470" cy="4040364"/>
          </a:xfrm>
          <a:custGeom>
            <a:avLst/>
            <a:gdLst/>
            <a:ahLst/>
            <a:cxnLst/>
            <a:rect r="r" b="b" t="t" l="l"/>
            <a:pathLst>
              <a:path h="4040364" w="3550470">
                <a:moveTo>
                  <a:pt x="0" y="0"/>
                </a:moveTo>
                <a:lnTo>
                  <a:pt x="3550470" y="0"/>
                </a:lnTo>
                <a:lnTo>
                  <a:pt x="3550470" y="4040365"/>
                </a:lnTo>
                <a:lnTo>
                  <a:pt x="0" y="4040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6691862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274134">
            <a:off x="2303555" y="3484759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192500" y="2060898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D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38485" y="-180446"/>
            <a:ext cx="20867762" cy="12222578"/>
            <a:chOff x="0" y="0"/>
            <a:chExt cx="27823682" cy="16296771"/>
          </a:xfrm>
        </p:grpSpPr>
        <p:sp>
          <p:nvSpPr>
            <p:cNvPr name="Freeform 3" id="3"/>
            <p:cNvSpPr/>
            <p:nvPr/>
          </p:nvSpPr>
          <p:spPr>
            <a:xfrm flipH="false" flipV="false"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r="r" b="b" t="t" l="l"/>
              <a:pathLst>
                <a:path h="4709552" w="4718130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057400" y="1801106"/>
            <a:ext cx="16230600" cy="8413225"/>
            <a:chOff x="0" y="0"/>
            <a:chExt cx="21640800" cy="112176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86152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547956" y="2363252"/>
            <a:ext cx="9656003" cy="905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63"/>
              </a:lnSpc>
            </a:pPr>
            <a:r>
              <a:rPr lang="en-US" sz="6599">
                <a:solidFill>
                  <a:srgbClr val="000000"/>
                </a:solidFill>
                <a:latin typeface="Eczar Semi-Bold"/>
              </a:rPr>
              <a:t>Testlerin Katsayıları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32354" y="4070167"/>
            <a:ext cx="394771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Atkinson Hyperlegible"/>
              </a:rPr>
              <a:t>Türkçe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94412" y="4139557"/>
            <a:ext cx="3703702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Atkinson Hyperlegible"/>
              </a:rPr>
              <a:t>Din Kültürü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32354" y="7862852"/>
            <a:ext cx="394771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Atkinson Hyperlegible"/>
              </a:rPr>
              <a:t>Fen ve Teknoloji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732354" y="5930843"/>
            <a:ext cx="394771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Atkinson Hyperlegible"/>
              </a:rPr>
              <a:t>Matematik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72700" y="6091853"/>
            <a:ext cx="3703702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Atkinson Hyperlegible"/>
              </a:rPr>
              <a:t>Yacı Dil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72700" y="7862852"/>
            <a:ext cx="394771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Atkinson Hyperlegible"/>
              </a:rPr>
              <a:t>İnkılap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4920595" y="7442983"/>
            <a:ext cx="1111564" cy="1103480"/>
            <a:chOff x="0" y="0"/>
            <a:chExt cx="1482086" cy="147130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82086" cy="1471307"/>
            </a:xfrm>
            <a:custGeom>
              <a:avLst/>
              <a:gdLst/>
              <a:ahLst/>
              <a:cxnLst/>
              <a:rect r="r" b="b" t="t" l="l"/>
              <a:pathLst>
                <a:path h="1471307" w="1482086">
                  <a:moveTo>
                    <a:pt x="0" y="0"/>
                  </a:moveTo>
                  <a:lnTo>
                    <a:pt x="1482086" y="0"/>
                  </a:lnTo>
                  <a:lnTo>
                    <a:pt x="1482086" y="1471307"/>
                  </a:lnTo>
                  <a:lnTo>
                    <a:pt x="0" y="147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428205"/>
              <a:ext cx="1445532" cy="586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68"/>
                </a:lnSpc>
              </a:pPr>
              <a:r>
                <a:rPr lang="en-US" sz="2744" spc="513">
                  <a:solidFill>
                    <a:srgbClr val="FFFFFF"/>
                  </a:solidFill>
                  <a:latin typeface="Atkinson Hyperlegible Bold"/>
                </a:rPr>
                <a:t>1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818615" y="3766076"/>
            <a:ext cx="1111564" cy="1103480"/>
            <a:chOff x="0" y="0"/>
            <a:chExt cx="1482086" cy="147130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482086" cy="1471307"/>
            </a:xfrm>
            <a:custGeom>
              <a:avLst/>
              <a:gdLst/>
              <a:ahLst/>
              <a:cxnLst/>
              <a:rect r="r" b="b" t="t" l="l"/>
              <a:pathLst>
                <a:path h="1471307" w="1482086">
                  <a:moveTo>
                    <a:pt x="0" y="0"/>
                  </a:moveTo>
                  <a:lnTo>
                    <a:pt x="1482086" y="0"/>
                  </a:lnTo>
                  <a:lnTo>
                    <a:pt x="1482086" y="1471307"/>
                  </a:lnTo>
                  <a:lnTo>
                    <a:pt x="0" y="147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0" y="428205"/>
              <a:ext cx="1445532" cy="5863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68"/>
                </a:lnSpc>
              </a:pPr>
              <a:r>
                <a:rPr lang="en-US" sz="2744" spc="513">
                  <a:solidFill>
                    <a:srgbClr val="FFFFFF"/>
                  </a:solidFill>
                  <a:latin typeface="Atkinson Hyperlegible Bold"/>
                </a:rPr>
                <a:t>4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818615" y="5626753"/>
            <a:ext cx="1111564" cy="1103480"/>
            <a:chOff x="0" y="0"/>
            <a:chExt cx="1482086" cy="147130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82086" cy="1471307"/>
            </a:xfrm>
            <a:custGeom>
              <a:avLst/>
              <a:gdLst/>
              <a:ahLst/>
              <a:cxnLst/>
              <a:rect r="r" b="b" t="t" l="l"/>
              <a:pathLst>
                <a:path h="1471307" w="1482086">
                  <a:moveTo>
                    <a:pt x="0" y="0"/>
                  </a:moveTo>
                  <a:lnTo>
                    <a:pt x="1482086" y="0"/>
                  </a:lnTo>
                  <a:lnTo>
                    <a:pt x="1482086" y="1471307"/>
                  </a:lnTo>
                  <a:lnTo>
                    <a:pt x="0" y="147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0" y="428205"/>
              <a:ext cx="1445532" cy="5863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68"/>
                </a:lnSpc>
              </a:pPr>
              <a:r>
                <a:rPr lang="en-US" sz="2744" spc="513">
                  <a:solidFill>
                    <a:srgbClr val="FFFFFF"/>
                  </a:solidFill>
                  <a:latin typeface="Atkinson Hyperlegible Bold"/>
                </a:rPr>
                <a:t>4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6818615" y="7442983"/>
            <a:ext cx="1111564" cy="1103480"/>
            <a:chOff x="0" y="0"/>
            <a:chExt cx="1482086" cy="147130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482086" cy="1471307"/>
            </a:xfrm>
            <a:custGeom>
              <a:avLst/>
              <a:gdLst/>
              <a:ahLst/>
              <a:cxnLst/>
              <a:rect r="r" b="b" t="t" l="l"/>
              <a:pathLst>
                <a:path h="1471307" w="1482086">
                  <a:moveTo>
                    <a:pt x="0" y="0"/>
                  </a:moveTo>
                  <a:lnTo>
                    <a:pt x="1482086" y="0"/>
                  </a:lnTo>
                  <a:lnTo>
                    <a:pt x="1482086" y="1471307"/>
                  </a:lnTo>
                  <a:lnTo>
                    <a:pt x="0" y="147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0" y="428205"/>
              <a:ext cx="1445532" cy="5863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68"/>
                </a:lnSpc>
              </a:pPr>
              <a:r>
                <a:rPr lang="en-US" sz="2744" spc="513">
                  <a:solidFill>
                    <a:srgbClr val="FFFFFF"/>
                  </a:solidFill>
                  <a:latin typeface="Atkinson Hyperlegible Bold"/>
                </a:rPr>
                <a:t>4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4920595" y="3835467"/>
            <a:ext cx="1111564" cy="1103480"/>
            <a:chOff x="0" y="0"/>
            <a:chExt cx="1482086" cy="147130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482086" cy="1471307"/>
            </a:xfrm>
            <a:custGeom>
              <a:avLst/>
              <a:gdLst/>
              <a:ahLst/>
              <a:cxnLst/>
              <a:rect r="r" b="b" t="t" l="l"/>
              <a:pathLst>
                <a:path h="1471307" w="1482086">
                  <a:moveTo>
                    <a:pt x="0" y="0"/>
                  </a:moveTo>
                  <a:lnTo>
                    <a:pt x="1482086" y="0"/>
                  </a:lnTo>
                  <a:lnTo>
                    <a:pt x="1482086" y="1471307"/>
                  </a:lnTo>
                  <a:lnTo>
                    <a:pt x="0" y="147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0" y="428205"/>
              <a:ext cx="1445532" cy="586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68"/>
                </a:lnSpc>
              </a:pPr>
              <a:r>
                <a:rPr lang="en-US" sz="2744" spc="513">
                  <a:solidFill>
                    <a:srgbClr val="FFFFFF"/>
                  </a:solidFill>
                  <a:latin typeface="Atkinson Hyperlegible Bold"/>
                </a:rPr>
                <a:t>1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4920595" y="5626753"/>
            <a:ext cx="1111564" cy="1103480"/>
            <a:chOff x="0" y="0"/>
            <a:chExt cx="1482086" cy="147130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482086" cy="1471307"/>
            </a:xfrm>
            <a:custGeom>
              <a:avLst/>
              <a:gdLst/>
              <a:ahLst/>
              <a:cxnLst/>
              <a:rect r="r" b="b" t="t" l="l"/>
              <a:pathLst>
                <a:path h="1471307" w="1482086">
                  <a:moveTo>
                    <a:pt x="0" y="0"/>
                  </a:moveTo>
                  <a:lnTo>
                    <a:pt x="1482086" y="0"/>
                  </a:lnTo>
                  <a:lnTo>
                    <a:pt x="1482086" y="1471307"/>
                  </a:lnTo>
                  <a:lnTo>
                    <a:pt x="0" y="1471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0" y="428205"/>
              <a:ext cx="1445532" cy="586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68"/>
                </a:lnSpc>
              </a:pPr>
              <a:r>
                <a:rPr lang="en-US" sz="2744" spc="513">
                  <a:solidFill>
                    <a:srgbClr val="FFFFFF"/>
                  </a:solidFill>
                  <a:latin typeface="Atkinson Hyperlegible Bold"/>
                </a:rPr>
                <a:t>1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A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36198">
            <a:off x="14420473" y="5992078"/>
            <a:ext cx="3672691" cy="3252001"/>
          </a:xfrm>
          <a:custGeom>
            <a:avLst/>
            <a:gdLst/>
            <a:ahLst/>
            <a:cxnLst/>
            <a:rect r="r" b="b" t="t" l="l"/>
            <a:pathLst>
              <a:path h="3252001" w="367269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699999">
            <a:off x="6336977" y="8660999"/>
            <a:ext cx="3672691" cy="3252001"/>
          </a:xfrm>
          <a:custGeom>
            <a:avLst/>
            <a:gdLst/>
            <a:ahLst/>
            <a:cxnLst/>
            <a:rect r="r" b="b" t="t" l="l"/>
            <a:pathLst>
              <a:path h="3252001" w="367269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2210" y="-1228206"/>
            <a:ext cx="3776759" cy="3749291"/>
          </a:xfrm>
          <a:custGeom>
            <a:avLst/>
            <a:gdLst/>
            <a:ahLst/>
            <a:cxnLst/>
            <a:rect r="r" b="b" t="t" l="l"/>
            <a:pathLst>
              <a:path h="3749291" w="3776759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426789">
            <a:off x="-270674" y="1372178"/>
            <a:ext cx="3538597" cy="3532164"/>
          </a:xfrm>
          <a:custGeom>
            <a:avLst/>
            <a:gdLst/>
            <a:ahLst/>
            <a:cxnLst/>
            <a:rect r="r" b="b" t="t" l="l"/>
            <a:pathLst>
              <a:path h="3532164" w="3538597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92884">
            <a:off x="13096563" y="1245820"/>
            <a:ext cx="3538597" cy="3532164"/>
          </a:xfrm>
          <a:custGeom>
            <a:avLst/>
            <a:gdLst/>
            <a:ahLst/>
            <a:cxnLst/>
            <a:rect r="r" b="b" t="t" l="l"/>
            <a:pathLst>
              <a:path h="3532164" w="3538597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6410" y="372433"/>
            <a:ext cx="16032941" cy="9532312"/>
          </a:xfrm>
          <a:custGeom>
            <a:avLst/>
            <a:gdLst/>
            <a:ahLst/>
            <a:cxnLst/>
            <a:rect r="r" b="b" t="t" l="l"/>
            <a:pathLst>
              <a:path h="9532312" w="16032941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129905">
            <a:off x="686993" y="4207994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129905">
            <a:off x="14655521" y="-2028623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02131" y="1216612"/>
            <a:ext cx="4314338" cy="4114800"/>
          </a:xfrm>
          <a:custGeom>
            <a:avLst/>
            <a:gdLst/>
            <a:ahLst/>
            <a:cxnLst/>
            <a:rect r="r" b="b" t="t" l="l"/>
            <a:pathLst>
              <a:path h="4114800" w="4314338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82338">
            <a:off x="-576198" y="3705154"/>
            <a:ext cx="3550470" cy="4040364"/>
          </a:xfrm>
          <a:custGeom>
            <a:avLst/>
            <a:gdLst/>
            <a:ahLst/>
            <a:cxnLst/>
            <a:rect r="r" b="b" t="t" l="l"/>
            <a:pathLst>
              <a:path h="4040364" w="3550470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274134">
            <a:off x="1653492" y="2316812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274134">
            <a:off x="15432359" y="6634959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274134">
            <a:off x="16747308" y="7511616"/>
            <a:ext cx="790078" cy="796048"/>
          </a:xfrm>
          <a:custGeom>
            <a:avLst/>
            <a:gdLst/>
            <a:ahLst/>
            <a:cxnLst/>
            <a:rect r="r" b="b" t="t" l="l"/>
            <a:pathLst>
              <a:path h="796048" w="79007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274134">
            <a:off x="2483917" y="1315851"/>
            <a:ext cx="734365" cy="739914"/>
          </a:xfrm>
          <a:custGeom>
            <a:avLst/>
            <a:gdLst/>
            <a:ahLst/>
            <a:cxnLst/>
            <a:rect r="r" b="b" t="t" l="l"/>
            <a:pathLst>
              <a:path h="739914" w="734365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274134">
            <a:off x="3436417" y="2472165"/>
            <a:ext cx="734365" cy="739914"/>
          </a:xfrm>
          <a:custGeom>
            <a:avLst/>
            <a:gdLst/>
            <a:ahLst/>
            <a:cxnLst/>
            <a:rect r="r" b="b" t="t" l="l"/>
            <a:pathLst>
              <a:path h="739914" w="734365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22"/>
          <a:srcRect l="0" t="0" r="0" b="0"/>
          <a:stretch>
            <a:fillRect/>
          </a:stretch>
        </p:blipFill>
        <p:spPr>
          <a:xfrm flipH="false" flipV="false" rot="0">
            <a:off x="12767831" y="4676321"/>
            <a:ext cx="2098031" cy="2098031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4712210" y="2618284"/>
            <a:ext cx="8831358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>
                <a:solidFill>
                  <a:srgbClr val="000000"/>
                </a:solidFill>
                <a:latin typeface="Atkinson Hyperlegible Bold"/>
              </a:rPr>
              <a:t>SINAV SORULARI NASIL OLACAK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6600589" y="3735690"/>
            <a:ext cx="4688032" cy="4688032"/>
            <a:chOff x="0" y="0"/>
            <a:chExt cx="6250709" cy="6250709"/>
          </a:xfrm>
        </p:grpSpPr>
        <p:grpSp>
          <p:nvGrpSpPr>
            <p:cNvPr name="Group 20" id="20"/>
            <p:cNvGrpSpPr/>
            <p:nvPr/>
          </p:nvGrpSpPr>
          <p:grpSpPr>
            <a:xfrm rot="5400000">
              <a:off x="2777554" y="5623593"/>
              <a:ext cx="695602" cy="558631"/>
              <a:chOff x="0" y="0"/>
              <a:chExt cx="706752" cy="5080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22" id="22"/>
            <p:cNvGrpSpPr/>
            <p:nvPr/>
          </p:nvGrpSpPr>
          <p:grpSpPr>
            <a:xfrm rot="5400000">
              <a:off x="2777554" y="68485"/>
              <a:ext cx="695602" cy="558631"/>
              <a:chOff x="0" y="0"/>
              <a:chExt cx="706752" cy="5080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-10800000">
              <a:off x="0" y="2846039"/>
              <a:ext cx="695602" cy="558631"/>
              <a:chOff x="0" y="0"/>
              <a:chExt cx="706752" cy="508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-10800000">
              <a:off x="5555107" y="2846039"/>
              <a:ext cx="695602" cy="558631"/>
              <a:chOff x="0" y="0"/>
              <a:chExt cx="706752" cy="508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28" id="28"/>
            <p:cNvGrpSpPr/>
            <p:nvPr/>
          </p:nvGrpSpPr>
          <p:grpSpPr>
            <a:xfrm rot="7314931">
              <a:off x="1309149" y="5203706"/>
              <a:ext cx="695602" cy="558631"/>
              <a:chOff x="0" y="0"/>
              <a:chExt cx="706752" cy="5080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30" id="30"/>
            <p:cNvGrpSpPr/>
            <p:nvPr/>
          </p:nvGrpSpPr>
          <p:grpSpPr>
            <a:xfrm rot="7314931">
              <a:off x="4245958" y="488372"/>
              <a:ext cx="695602" cy="558631"/>
              <a:chOff x="0" y="0"/>
              <a:chExt cx="706752" cy="5080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32" id="32"/>
            <p:cNvGrpSpPr/>
            <p:nvPr/>
          </p:nvGrpSpPr>
          <p:grpSpPr>
            <a:xfrm rot="-8885068">
              <a:off x="419887" y="1377634"/>
              <a:ext cx="695602" cy="558631"/>
              <a:chOff x="0" y="0"/>
              <a:chExt cx="706752" cy="508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34" id="34"/>
            <p:cNvGrpSpPr/>
            <p:nvPr/>
          </p:nvGrpSpPr>
          <p:grpSpPr>
            <a:xfrm rot="-8885068">
              <a:off x="5135220" y="4314444"/>
              <a:ext cx="695602" cy="558631"/>
              <a:chOff x="0" y="0"/>
              <a:chExt cx="706752" cy="5080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36" id="36"/>
            <p:cNvGrpSpPr/>
            <p:nvPr/>
          </p:nvGrpSpPr>
          <p:grpSpPr>
            <a:xfrm rot="9043094">
              <a:off x="354902" y="4204554"/>
              <a:ext cx="695602" cy="558631"/>
              <a:chOff x="0" y="0"/>
              <a:chExt cx="706752" cy="5080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38" id="38"/>
            <p:cNvGrpSpPr/>
            <p:nvPr/>
          </p:nvGrpSpPr>
          <p:grpSpPr>
            <a:xfrm rot="9043094">
              <a:off x="5200205" y="1487524"/>
              <a:ext cx="695602" cy="558631"/>
              <a:chOff x="0" y="0"/>
              <a:chExt cx="706752" cy="5080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40" id="40"/>
            <p:cNvGrpSpPr/>
            <p:nvPr/>
          </p:nvGrpSpPr>
          <p:grpSpPr>
            <a:xfrm rot="-7156905">
              <a:off x="1419039" y="423387"/>
              <a:ext cx="695602" cy="558631"/>
              <a:chOff x="0" y="0"/>
              <a:chExt cx="706752" cy="5080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42" id="42"/>
            <p:cNvGrpSpPr/>
            <p:nvPr/>
          </p:nvGrpSpPr>
          <p:grpSpPr>
            <a:xfrm rot="-7156905">
              <a:off x="4136068" y="5268691"/>
              <a:ext cx="695602" cy="558631"/>
              <a:chOff x="0" y="0"/>
              <a:chExt cx="706752" cy="5080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215900"/>
                <a:ext cx="706752" cy="76200"/>
              </a:xfrm>
              <a:custGeom>
                <a:avLst/>
                <a:gdLst/>
                <a:ahLst/>
                <a:cxnLst/>
                <a:rect r="r" b="b" t="t" l="l"/>
                <a:pathLst>
                  <a:path h="76200" w="706752">
                    <a:moveTo>
                      <a:pt x="0" y="0"/>
                    </a:moveTo>
                    <a:lnTo>
                      <a:pt x="706752" y="0"/>
                    </a:lnTo>
                    <a:lnTo>
                      <a:pt x="706752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name="TextBox 44" id="44"/>
            <p:cNvSpPr txBox="true"/>
            <p:nvPr/>
          </p:nvSpPr>
          <p:spPr>
            <a:xfrm rot="0">
              <a:off x="1382617" y="2660472"/>
              <a:ext cx="3485475" cy="9148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88"/>
                </a:lnSpc>
                <a:spcBef>
                  <a:spcPct val="0"/>
                </a:spcBef>
              </a:pPr>
              <a:r>
                <a:rPr lang="en-US" sz="4206" spc="4">
                  <a:solidFill>
                    <a:srgbClr val="000000"/>
                  </a:solidFill>
                  <a:latin typeface="Berkshire Swash"/>
                </a:rPr>
                <a:t>1 doğruyu</a:t>
              </a: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2055466" y="2041625"/>
              <a:ext cx="2140377" cy="5021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31"/>
                </a:lnSpc>
                <a:spcBef>
                  <a:spcPct val="0"/>
                </a:spcBef>
              </a:pPr>
              <a:r>
                <a:rPr lang="en-US" sz="2236" spc="163">
                  <a:solidFill>
                    <a:srgbClr val="000000"/>
                  </a:solidFill>
                  <a:latin typeface="Josefin Sans Bold"/>
                </a:rPr>
                <a:t>3 YANLIŞ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2056065" y="3680952"/>
              <a:ext cx="2139778" cy="4709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74"/>
                </a:lnSpc>
                <a:spcBef>
                  <a:spcPct val="0"/>
                </a:spcBef>
              </a:pPr>
              <a:r>
                <a:rPr lang="en-US" sz="2124" spc="155">
                  <a:solidFill>
                    <a:srgbClr val="000000"/>
                  </a:solidFill>
                  <a:latin typeface="Josefin Sans"/>
                </a:rPr>
                <a:t>GÖTÜRÜR</a:t>
              </a: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D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name="Freeform 3" id="3"/>
            <p:cNvSpPr/>
            <p:nvPr/>
          </p:nvSpPr>
          <p:spPr>
            <a:xfrm flipH="false" flipV="false"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r="r" b="b" t="t" l="l"/>
              <a:pathLst>
                <a:path h="4709552" w="4718130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842655" y="1971955"/>
            <a:ext cx="16230600" cy="8413225"/>
            <a:chOff x="0" y="0"/>
            <a:chExt cx="21640800" cy="112176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86152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456368" y="531160"/>
            <a:ext cx="645928" cy="650809"/>
          </a:xfrm>
          <a:custGeom>
            <a:avLst/>
            <a:gdLst/>
            <a:ahLst/>
            <a:cxnLst/>
            <a:rect r="r" b="b" t="t" l="l"/>
            <a:pathLst>
              <a:path h="650809" w="645928">
                <a:moveTo>
                  <a:pt x="0" y="0"/>
                </a:moveTo>
                <a:lnTo>
                  <a:pt x="645928" y="0"/>
                </a:lnTo>
                <a:lnTo>
                  <a:pt x="645928" y="650809"/>
                </a:lnTo>
                <a:lnTo>
                  <a:pt x="0" y="6508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444890" y="3797614"/>
            <a:ext cx="3549015" cy="4114800"/>
          </a:xfrm>
          <a:custGeom>
            <a:avLst/>
            <a:gdLst/>
            <a:ahLst/>
            <a:cxnLst/>
            <a:rect r="r" b="b" t="t" l="l"/>
            <a:pathLst>
              <a:path h="4114800" w="3549015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723284" y="1962430"/>
            <a:ext cx="14469341" cy="130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8500">
                <a:solidFill>
                  <a:srgbClr val="FF3131"/>
                </a:solidFill>
                <a:latin typeface="Eczar Semi-Bold"/>
              </a:rPr>
              <a:t>Sınav Süresi Başlama Saati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15502" y="3283179"/>
            <a:ext cx="9040866" cy="6643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3"/>
              </a:lnSpc>
            </a:pPr>
            <a:r>
              <a:rPr lang="en-US" sz="3424" u="sng">
                <a:solidFill>
                  <a:srgbClr val="0097B2"/>
                </a:solidFill>
                <a:latin typeface="Arimo Bold"/>
              </a:rPr>
              <a:t>Sözel Bölüm Sınavı</a:t>
            </a:r>
          </a:p>
          <a:p>
            <a:pPr algn="ctr">
              <a:lnSpc>
                <a:spcPts val="4793"/>
              </a:lnSpc>
            </a:pPr>
            <a:r>
              <a:rPr lang="en-US" sz="3424" u="sng">
                <a:solidFill>
                  <a:srgbClr val="0097B2"/>
                </a:solidFill>
                <a:latin typeface="Arimo Bold"/>
              </a:rPr>
              <a:t>Dersler</a:t>
            </a:r>
          </a:p>
          <a:p>
            <a:pPr algn="ctr">
              <a:lnSpc>
                <a:spcPts val="4793"/>
              </a:lnSpc>
            </a:pPr>
          </a:p>
          <a:p>
            <a:pPr algn="ctr">
              <a:lnSpc>
                <a:spcPts val="4793"/>
              </a:lnSpc>
            </a:pPr>
            <a:r>
              <a:rPr lang="en-US" sz="3424">
                <a:solidFill>
                  <a:srgbClr val="0097B2"/>
                </a:solidFill>
                <a:latin typeface="Arimo Bold"/>
              </a:rPr>
              <a:t>Türkçe</a:t>
            </a:r>
          </a:p>
          <a:p>
            <a:pPr algn="ctr">
              <a:lnSpc>
                <a:spcPts val="4793"/>
              </a:lnSpc>
            </a:pPr>
            <a:r>
              <a:rPr lang="en-US" sz="3424">
                <a:solidFill>
                  <a:srgbClr val="0097B2"/>
                </a:solidFill>
                <a:latin typeface="Arimo Bold"/>
              </a:rPr>
              <a:t>İnkılap Tarihi</a:t>
            </a:r>
          </a:p>
          <a:p>
            <a:pPr algn="ctr">
              <a:lnSpc>
                <a:spcPts val="4793"/>
              </a:lnSpc>
            </a:pPr>
            <a:r>
              <a:rPr lang="en-US" sz="3424">
                <a:solidFill>
                  <a:srgbClr val="0097B2"/>
                </a:solidFill>
                <a:latin typeface="Arimo Bold"/>
              </a:rPr>
              <a:t>Din Kültürü Ve Ahlak Bilgisi</a:t>
            </a:r>
          </a:p>
          <a:p>
            <a:pPr algn="ctr">
              <a:lnSpc>
                <a:spcPts val="4793"/>
              </a:lnSpc>
            </a:pPr>
            <a:r>
              <a:rPr lang="en-US" sz="3424">
                <a:solidFill>
                  <a:srgbClr val="0097B2"/>
                </a:solidFill>
                <a:latin typeface="Arimo Bold"/>
              </a:rPr>
              <a:t>Yabancı Dil</a:t>
            </a:r>
          </a:p>
          <a:p>
            <a:pPr algn="ctr">
              <a:lnSpc>
                <a:spcPts val="4793"/>
              </a:lnSpc>
            </a:pPr>
          </a:p>
          <a:p>
            <a:pPr algn="ctr">
              <a:lnSpc>
                <a:spcPts val="4793"/>
              </a:lnSpc>
            </a:pPr>
            <a:r>
              <a:rPr lang="en-US" sz="3424">
                <a:solidFill>
                  <a:srgbClr val="0097B2"/>
                </a:solidFill>
                <a:latin typeface="Arimo Bold"/>
              </a:rPr>
              <a:t>Toplam 50 Soru, Sınav Süresi 75 Dakika.</a:t>
            </a:r>
          </a:p>
          <a:p>
            <a:pPr algn="ctr">
              <a:lnSpc>
                <a:spcPts val="4793"/>
              </a:lnSpc>
            </a:pPr>
            <a:r>
              <a:rPr lang="en-US" sz="3424">
                <a:solidFill>
                  <a:srgbClr val="0097B2"/>
                </a:solidFill>
                <a:latin typeface="Arimo Bold"/>
              </a:rPr>
              <a:t>Sınavın Başlama Saati: 09:30</a:t>
            </a:r>
          </a:p>
          <a:p>
            <a:pPr algn="ctr">
              <a:lnSpc>
                <a:spcPts val="4793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D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name="Freeform 3" id="3"/>
            <p:cNvSpPr/>
            <p:nvPr/>
          </p:nvSpPr>
          <p:spPr>
            <a:xfrm flipH="false" flipV="false"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r="r" b="b" t="t" l="l"/>
              <a:pathLst>
                <a:path h="4709552" w="4718130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1028700"/>
            <a:ext cx="16230600" cy="8413225"/>
            <a:chOff x="0" y="0"/>
            <a:chExt cx="21640800" cy="112176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86152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44235" y="1646550"/>
            <a:ext cx="645928" cy="650809"/>
          </a:xfrm>
          <a:custGeom>
            <a:avLst/>
            <a:gdLst/>
            <a:ahLst/>
            <a:cxnLst/>
            <a:rect r="r" b="b" t="t" l="l"/>
            <a:pathLst>
              <a:path h="650809" w="645928">
                <a:moveTo>
                  <a:pt x="0" y="0"/>
                </a:moveTo>
                <a:lnTo>
                  <a:pt x="645928" y="0"/>
                </a:lnTo>
                <a:lnTo>
                  <a:pt x="645928" y="650810"/>
                </a:lnTo>
                <a:lnTo>
                  <a:pt x="0" y="650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990163" y="3485887"/>
            <a:ext cx="3549015" cy="4114800"/>
          </a:xfrm>
          <a:custGeom>
            <a:avLst/>
            <a:gdLst/>
            <a:ahLst/>
            <a:cxnLst/>
            <a:rect r="r" b="b" t="t" l="l"/>
            <a:pathLst>
              <a:path h="4114800" w="3549015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175174" y="1418752"/>
            <a:ext cx="14469341" cy="130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8500">
                <a:solidFill>
                  <a:srgbClr val="FF3131"/>
                </a:solidFill>
                <a:latin typeface="Eczar Semi-Bold"/>
              </a:rPr>
              <a:t>Sınav Süresi Başlama Saati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47365" y="2742592"/>
            <a:ext cx="10376212" cy="6244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3929" u="sng">
                <a:solidFill>
                  <a:srgbClr val="0097B2"/>
                </a:solidFill>
                <a:latin typeface="Arimo Bold"/>
              </a:rPr>
              <a:t>Sayısal Bölüm Sınavı</a:t>
            </a:r>
          </a:p>
          <a:p>
            <a:pPr algn="ctr">
              <a:lnSpc>
                <a:spcPts val="5501"/>
              </a:lnSpc>
            </a:pPr>
            <a:r>
              <a:rPr lang="en-US" sz="3929" u="sng">
                <a:solidFill>
                  <a:srgbClr val="0097B2"/>
                </a:solidFill>
                <a:latin typeface="Arimo Bold"/>
              </a:rPr>
              <a:t>Dersler</a:t>
            </a:r>
          </a:p>
          <a:p>
            <a:pPr algn="ctr">
              <a:lnSpc>
                <a:spcPts val="5501"/>
              </a:lnSpc>
            </a:pPr>
          </a:p>
          <a:p>
            <a:pPr algn="ctr">
              <a:lnSpc>
                <a:spcPts val="5501"/>
              </a:lnSpc>
            </a:pPr>
            <a:r>
              <a:rPr lang="en-US" sz="3929">
                <a:solidFill>
                  <a:srgbClr val="0097B2"/>
                </a:solidFill>
                <a:latin typeface="Arimo Bold"/>
              </a:rPr>
              <a:t>Matematik</a:t>
            </a:r>
          </a:p>
          <a:p>
            <a:pPr algn="ctr">
              <a:lnSpc>
                <a:spcPts val="5501"/>
              </a:lnSpc>
            </a:pPr>
            <a:r>
              <a:rPr lang="en-US" sz="3929">
                <a:solidFill>
                  <a:srgbClr val="0097B2"/>
                </a:solidFill>
                <a:latin typeface="Arimo Bold"/>
              </a:rPr>
              <a:t>Fen ve Teknoloji</a:t>
            </a:r>
          </a:p>
          <a:p>
            <a:pPr algn="ctr">
              <a:lnSpc>
                <a:spcPts val="5501"/>
              </a:lnSpc>
            </a:pPr>
          </a:p>
          <a:p>
            <a:pPr algn="ctr">
              <a:lnSpc>
                <a:spcPts val="5501"/>
              </a:lnSpc>
            </a:pPr>
            <a:r>
              <a:rPr lang="en-US" sz="3929">
                <a:solidFill>
                  <a:srgbClr val="0097B2"/>
                </a:solidFill>
                <a:latin typeface="Arimo Bold"/>
              </a:rPr>
              <a:t>Toplam 40 Soru, Sınav Süresi 80 Dakika.</a:t>
            </a:r>
          </a:p>
          <a:p>
            <a:pPr algn="ctr">
              <a:lnSpc>
                <a:spcPts val="5501"/>
              </a:lnSpc>
            </a:pPr>
            <a:r>
              <a:rPr lang="en-US" sz="3929">
                <a:solidFill>
                  <a:srgbClr val="0097B2"/>
                </a:solidFill>
                <a:latin typeface="Arimo Bold"/>
              </a:rPr>
              <a:t>Sınavın Başlama Saati: 11:30</a:t>
            </a:r>
          </a:p>
          <a:p>
            <a:pPr algn="ctr">
              <a:lnSpc>
                <a:spcPts val="5501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96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12210" y="-1228206"/>
            <a:ext cx="3776759" cy="3749291"/>
          </a:xfrm>
          <a:custGeom>
            <a:avLst/>
            <a:gdLst/>
            <a:ahLst/>
            <a:cxnLst/>
            <a:rect r="r" b="b" t="t" l="l"/>
            <a:pathLst>
              <a:path h="3749291" w="3776759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129905">
            <a:off x="686993" y="4207994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129905">
            <a:off x="14655521" y="-2028623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877291" y="1721427"/>
            <a:ext cx="16230600" cy="8413225"/>
            <a:chOff x="0" y="0"/>
            <a:chExt cx="21640800" cy="112176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86152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524903">
            <a:off x="483194" y="9090078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7" y="0"/>
                </a:lnTo>
                <a:lnTo>
                  <a:pt x="698417" y="703694"/>
                </a:lnTo>
                <a:lnTo>
                  <a:pt x="0" y="7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250768">
            <a:off x="1181507" y="8056533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512456" y="7088656"/>
            <a:ext cx="4706538" cy="2353269"/>
          </a:xfrm>
          <a:custGeom>
            <a:avLst/>
            <a:gdLst/>
            <a:ahLst/>
            <a:cxnLst/>
            <a:rect r="r" b="b" t="t" l="l"/>
            <a:pathLst>
              <a:path h="2353269" w="4706538">
                <a:moveTo>
                  <a:pt x="0" y="0"/>
                </a:moveTo>
                <a:lnTo>
                  <a:pt x="4706538" y="0"/>
                </a:lnTo>
                <a:lnTo>
                  <a:pt x="4706538" y="2353269"/>
                </a:lnTo>
                <a:lnTo>
                  <a:pt x="0" y="2353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85958" y="3199171"/>
            <a:ext cx="10789810" cy="747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5599">
                <a:solidFill>
                  <a:srgbClr val="000000"/>
                </a:solidFill>
                <a:latin typeface="Eczar Semi-Bold"/>
              </a:rPr>
              <a:t>Yerel Yerleştirme Nasıl Olacak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85201" y="5033894"/>
            <a:ext cx="14491477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3400">
                <a:solidFill>
                  <a:srgbClr val="000000"/>
                </a:solidFill>
                <a:latin typeface="Atkinson Hyperlegible"/>
              </a:rPr>
              <a:t>Okulların Türü, Okulların Kontenjanı, Okulların Bulundukları Yere Göre </a:t>
            </a:r>
          </a:p>
          <a:p>
            <a:pPr algn="ctr">
              <a:lnSpc>
                <a:spcPts val="4080"/>
              </a:lnSpc>
            </a:pPr>
          </a:p>
          <a:p>
            <a:pPr algn="ctr">
              <a:lnSpc>
                <a:spcPts val="4080"/>
              </a:lnSpc>
            </a:pPr>
            <a:r>
              <a:rPr lang="en-US" sz="3400">
                <a:solidFill>
                  <a:srgbClr val="000000"/>
                </a:solidFill>
                <a:latin typeface="Atkinson Hyperlegible"/>
              </a:rPr>
              <a:t>Ortaöğretim Kayıt Alanları Oluşturulacak.</a:t>
            </a:r>
          </a:p>
          <a:p>
            <a:pPr algn="ctr">
              <a:lnSpc>
                <a:spcPts val="4080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C4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143500"/>
            <a:ext cx="20637320" cy="5125032"/>
            <a:chOff x="0" y="0"/>
            <a:chExt cx="27516427" cy="6833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184149" cy="6833376"/>
            </a:xfrm>
            <a:custGeom>
              <a:avLst/>
              <a:gdLst/>
              <a:ahLst/>
              <a:cxnLst/>
              <a:rect r="r" b="b" t="t" l="l"/>
              <a:pathLst>
                <a:path h="6833376" w="9184149">
                  <a:moveTo>
                    <a:pt x="0" y="0"/>
                  </a:moveTo>
                  <a:lnTo>
                    <a:pt x="9184149" y="0"/>
                  </a:lnTo>
                  <a:lnTo>
                    <a:pt x="9184149" y="6833376"/>
                  </a:lnTo>
                  <a:lnTo>
                    <a:pt x="0" y="6833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9168331" y="0"/>
              <a:ext cx="9184149" cy="6833376"/>
            </a:xfrm>
            <a:custGeom>
              <a:avLst/>
              <a:gdLst/>
              <a:ahLst/>
              <a:cxnLst/>
              <a:rect r="r" b="b" t="t" l="l"/>
              <a:pathLst>
                <a:path h="6833376" w="9184149">
                  <a:moveTo>
                    <a:pt x="0" y="0"/>
                  </a:moveTo>
                  <a:lnTo>
                    <a:pt x="9184150" y="0"/>
                  </a:lnTo>
                  <a:lnTo>
                    <a:pt x="9184150" y="6833376"/>
                  </a:lnTo>
                  <a:lnTo>
                    <a:pt x="0" y="6833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332278" y="0"/>
              <a:ext cx="9184149" cy="6833376"/>
            </a:xfrm>
            <a:custGeom>
              <a:avLst/>
              <a:gdLst/>
              <a:ahLst/>
              <a:cxnLst/>
              <a:rect r="r" b="b" t="t" l="l"/>
              <a:pathLst>
                <a:path h="6833376" w="9184149">
                  <a:moveTo>
                    <a:pt x="0" y="0"/>
                  </a:moveTo>
                  <a:lnTo>
                    <a:pt x="9184149" y="0"/>
                  </a:lnTo>
                  <a:lnTo>
                    <a:pt x="9184149" y="6833376"/>
                  </a:lnTo>
                  <a:lnTo>
                    <a:pt x="0" y="6833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62349" y="1532134"/>
            <a:ext cx="13163301" cy="7222731"/>
            <a:chOff x="0" y="0"/>
            <a:chExt cx="17551068" cy="96303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83098" cy="6534977"/>
            </a:xfrm>
            <a:custGeom>
              <a:avLst/>
              <a:gdLst/>
              <a:ahLst/>
              <a:cxnLst/>
              <a:rect r="r" b="b" t="t" l="l"/>
              <a:pathLst>
                <a:path h="6534977" w="8783098">
                  <a:moveTo>
                    <a:pt x="0" y="0"/>
                  </a:moveTo>
                  <a:lnTo>
                    <a:pt x="8783098" y="0"/>
                  </a:lnTo>
                  <a:lnTo>
                    <a:pt x="8783098" y="6534977"/>
                  </a:lnTo>
                  <a:lnTo>
                    <a:pt x="0" y="6534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767970" y="0"/>
              <a:ext cx="8783098" cy="6534977"/>
            </a:xfrm>
            <a:custGeom>
              <a:avLst/>
              <a:gdLst/>
              <a:ahLst/>
              <a:cxnLst/>
              <a:rect r="r" b="b" t="t" l="l"/>
              <a:pathLst>
                <a:path h="6534977" w="8783098">
                  <a:moveTo>
                    <a:pt x="0" y="0"/>
                  </a:moveTo>
                  <a:lnTo>
                    <a:pt x="8783098" y="0"/>
                  </a:lnTo>
                  <a:lnTo>
                    <a:pt x="8783098" y="6534977"/>
                  </a:lnTo>
                  <a:lnTo>
                    <a:pt x="0" y="6534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8767970" y="3095331"/>
              <a:ext cx="8783098" cy="6534977"/>
            </a:xfrm>
            <a:custGeom>
              <a:avLst/>
              <a:gdLst/>
              <a:ahLst/>
              <a:cxnLst/>
              <a:rect r="r" b="b" t="t" l="l"/>
              <a:pathLst>
                <a:path h="6534977" w="8783098">
                  <a:moveTo>
                    <a:pt x="0" y="0"/>
                  </a:moveTo>
                  <a:lnTo>
                    <a:pt x="8783098" y="0"/>
                  </a:lnTo>
                  <a:lnTo>
                    <a:pt x="8783098" y="6534978"/>
                  </a:lnTo>
                  <a:lnTo>
                    <a:pt x="0" y="6534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3095331"/>
              <a:ext cx="8783098" cy="6534977"/>
            </a:xfrm>
            <a:custGeom>
              <a:avLst/>
              <a:gdLst/>
              <a:ahLst/>
              <a:cxnLst/>
              <a:rect r="r" b="b" t="t" l="l"/>
              <a:pathLst>
                <a:path h="6534977" w="8783098">
                  <a:moveTo>
                    <a:pt x="0" y="0"/>
                  </a:moveTo>
                  <a:lnTo>
                    <a:pt x="8783098" y="0"/>
                  </a:lnTo>
                  <a:lnTo>
                    <a:pt x="8783098" y="6534978"/>
                  </a:lnTo>
                  <a:lnTo>
                    <a:pt x="0" y="6534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983524" y="6630038"/>
            <a:ext cx="4460042" cy="1427432"/>
            <a:chOff x="0" y="0"/>
            <a:chExt cx="5946722" cy="1903242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1336414"/>
              <a:ext cx="4293978" cy="566828"/>
              <a:chOff x="0" y="0"/>
              <a:chExt cx="762568" cy="100663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762568" cy="100663"/>
              </a:xfrm>
              <a:custGeom>
                <a:avLst/>
                <a:gdLst/>
                <a:ahLst/>
                <a:cxnLst/>
                <a:rect r="r" b="b" t="t" l="l"/>
                <a:pathLst>
                  <a:path h="100663" w="762568">
                    <a:moveTo>
                      <a:pt x="381284" y="0"/>
                    </a:moveTo>
                    <a:cubicBezTo>
                      <a:pt x="170707" y="0"/>
                      <a:pt x="0" y="22534"/>
                      <a:pt x="0" y="50332"/>
                    </a:cubicBezTo>
                    <a:cubicBezTo>
                      <a:pt x="0" y="78129"/>
                      <a:pt x="170707" y="100663"/>
                      <a:pt x="381284" y="100663"/>
                    </a:cubicBezTo>
                    <a:cubicBezTo>
                      <a:pt x="591861" y="100663"/>
                      <a:pt x="762568" y="78129"/>
                      <a:pt x="762568" y="50332"/>
                    </a:cubicBezTo>
                    <a:cubicBezTo>
                      <a:pt x="762568" y="22534"/>
                      <a:pt x="591861" y="0"/>
                      <a:pt x="381284" y="0"/>
                    </a:cubicBezTo>
                    <a:close/>
                  </a:path>
                </a:pathLst>
              </a:custGeom>
              <a:solidFill>
                <a:srgbClr val="9E968C">
                  <a:alpha val="27843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1491" y="-9613"/>
                <a:ext cx="619587" cy="1008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6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499532" y="1113009"/>
              <a:ext cx="3434490" cy="339898"/>
              <a:chOff x="0" y="0"/>
              <a:chExt cx="609932" cy="6036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09932" cy="60363"/>
              </a:xfrm>
              <a:custGeom>
                <a:avLst/>
                <a:gdLst/>
                <a:ahLst/>
                <a:cxnLst/>
                <a:rect r="r" b="b" t="t" l="l"/>
                <a:pathLst>
                  <a:path h="60363" w="609932">
                    <a:moveTo>
                      <a:pt x="304966" y="0"/>
                    </a:moveTo>
                    <a:cubicBezTo>
                      <a:pt x="136538" y="0"/>
                      <a:pt x="0" y="13513"/>
                      <a:pt x="0" y="30181"/>
                    </a:cubicBezTo>
                    <a:cubicBezTo>
                      <a:pt x="0" y="46850"/>
                      <a:pt x="136538" y="60363"/>
                      <a:pt x="304966" y="60363"/>
                    </a:cubicBezTo>
                    <a:cubicBezTo>
                      <a:pt x="473394" y="60363"/>
                      <a:pt x="609932" y="46850"/>
                      <a:pt x="609932" y="30181"/>
                    </a:cubicBezTo>
                    <a:cubicBezTo>
                      <a:pt x="609932" y="13513"/>
                      <a:pt x="473394" y="0"/>
                      <a:pt x="304966" y="0"/>
                    </a:cubicBezTo>
                    <a:close/>
                  </a:path>
                </a:pathLst>
              </a:custGeom>
              <a:solidFill>
                <a:srgbClr val="9E968C">
                  <a:alpha val="27843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57181" y="-13391"/>
                <a:ext cx="495569" cy="6809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60"/>
                  </a:lnSpc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0">
              <a:off x="796980" y="0"/>
              <a:ext cx="5149743" cy="1619828"/>
            </a:xfrm>
            <a:custGeom>
              <a:avLst/>
              <a:gdLst/>
              <a:ahLst/>
              <a:cxnLst/>
              <a:rect r="r" b="b" t="t" l="l"/>
              <a:pathLst>
                <a:path h="1619828" w="5149743">
                  <a:moveTo>
                    <a:pt x="0" y="0"/>
                  </a:moveTo>
                  <a:lnTo>
                    <a:pt x="5149742" y="0"/>
                  </a:lnTo>
                  <a:lnTo>
                    <a:pt x="5149742" y="1619828"/>
                  </a:lnTo>
                  <a:lnTo>
                    <a:pt x="0" y="1619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3291282" y="9032693"/>
            <a:ext cx="11350473" cy="451214"/>
            <a:chOff x="0" y="0"/>
            <a:chExt cx="2989425" cy="11883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989425" cy="118838"/>
            </a:xfrm>
            <a:custGeom>
              <a:avLst/>
              <a:gdLst/>
              <a:ahLst/>
              <a:cxnLst/>
              <a:rect r="r" b="b" t="t" l="l"/>
              <a:pathLst>
                <a:path h="118838" w="2989425">
                  <a:moveTo>
                    <a:pt x="1494712" y="0"/>
                  </a:moveTo>
                  <a:cubicBezTo>
                    <a:pt x="669206" y="0"/>
                    <a:pt x="0" y="26603"/>
                    <a:pt x="0" y="59419"/>
                  </a:cubicBezTo>
                  <a:cubicBezTo>
                    <a:pt x="0" y="92235"/>
                    <a:pt x="669206" y="118838"/>
                    <a:pt x="1494712" y="118838"/>
                  </a:cubicBezTo>
                  <a:cubicBezTo>
                    <a:pt x="2320219" y="118838"/>
                    <a:pt x="2989425" y="92235"/>
                    <a:pt x="2989425" y="59419"/>
                  </a:cubicBezTo>
                  <a:cubicBezTo>
                    <a:pt x="2989425" y="26603"/>
                    <a:pt x="2320219" y="0"/>
                    <a:pt x="1494712" y="0"/>
                  </a:cubicBezTo>
                  <a:close/>
                </a:path>
              </a:pathLst>
            </a:custGeom>
            <a:solidFill>
              <a:srgbClr val="2E2C2B">
                <a:alpha val="19608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280259" y="-7909"/>
              <a:ext cx="2428908" cy="115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6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3291282" y="2219058"/>
            <a:ext cx="12152283" cy="864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65"/>
              </a:lnSpc>
            </a:pPr>
            <a:r>
              <a:rPr lang="en-US" sz="6870">
                <a:solidFill>
                  <a:srgbClr val="000000"/>
                </a:solidFill>
                <a:latin typeface="Bryndan Write"/>
              </a:rPr>
              <a:t>Tercih İşlemleri Nasıl Yapılacak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291282" y="3458953"/>
            <a:ext cx="11583105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Garet"/>
              </a:rPr>
              <a:t>Tercih İşlemlerinde Öğrencilerin Karşısına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Garet"/>
              </a:rPr>
              <a:t>1) Yerel Yerleştirme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Garet"/>
              </a:rPr>
              <a:t>2) Merkezi Yerleştirme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Garet"/>
              </a:rPr>
              <a:t>3) Pansiyonlu Okullara Yerleştirme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aret"/>
              </a:rPr>
              <a:t>Ekranı Olmak Üzere 3 Tercih Ekranı Çıkacaktır.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F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23529" y="1973760"/>
            <a:ext cx="8229929" cy="2703804"/>
            <a:chOff x="0" y="0"/>
            <a:chExt cx="3465328" cy="11384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4262"/>
              <a:ext cx="3473074" cy="1144961"/>
            </a:xfrm>
            <a:custGeom>
              <a:avLst/>
              <a:gdLst/>
              <a:ahLst/>
              <a:cxnLst/>
              <a:rect r="r" b="b" t="t" l="l"/>
              <a:pathLst>
                <a:path h="1144961" w="3473074">
                  <a:moveTo>
                    <a:pt x="2534174" y="1133773"/>
                  </a:moveTo>
                  <a:cubicBezTo>
                    <a:pt x="2534174" y="1133773"/>
                    <a:pt x="2114421" y="1144961"/>
                    <a:pt x="1651836" y="1142339"/>
                  </a:cubicBezTo>
                  <a:cubicBezTo>
                    <a:pt x="1592895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608204" y="7673"/>
                  </a:cubicBezTo>
                  <a:cubicBezTo>
                    <a:pt x="1895495" y="0"/>
                    <a:pt x="2359422" y="7673"/>
                    <a:pt x="2359422" y="7673"/>
                  </a:cubicBezTo>
                  <a:cubicBezTo>
                    <a:pt x="2727730" y="15152"/>
                    <a:pt x="3091042" y="84484"/>
                    <a:pt x="3288783" y="207066"/>
                  </a:cubicBezTo>
                  <a:cubicBezTo>
                    <a:pt x="3439800" y="300683"/>
                    <a:pt x="3473074" y="425358"/>
                    <a:pt x="3463934" y="577261"/>
                  </a:cubicBezTo>
                  <a:cubicBezTo>
                    <a:pt x="3463934" y="891835"/>
                    <a:pt x="3180937" y="1105932"/>
                    <a:pt x="2534174" y="1133773"/>
                  </a:cubicBezTo>
                  <a:close/>
                </a:path>
              </a:pathLst>
            </a:custGeom>
            <a:solidFill>
              <a:srgbClr val="EDAF8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44105" y="5690285"/>
            <a:ext cx="14040321" cy="3517587"/>
            <a:chOff x="0" y="0"/>
            <a:chExt cx="4544182" cy="11384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-4262"/>
              <a:ext cx="4551928" cy="1144961"/>
            </a:xfrm>
            <a:custGeom>
              <a:avLst/>
              <a:gdLst/>
              <a:ahLst/>
              <a:cxnLst/>
              <a:rect r="r" b="b" t="t" l="l"/>
              <a:pathLst>
                <a:path h="1144961" w="4551928">
                  <a:moveTo>
                    <a:pt x="3613028" y="1133773"/>
                  </a:moveTo>
                  <a:cubicBezTo>
                    <a:pt x="3613028" y="1133773"/>
                    <a:pt x="3193275" y="1144961"/>
                    <a:pt x="2730690" y="1142339"/>
                  </a:cubicBezTo>
                  <a:cubicBezTo>
                    <a:pt x="1883468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449874" y="7673"/>
                  </a:cubicBezTo>
                  <a:cubicBezTo>
                    <a:pt x="2974348" y="0"/>
                    <a:pt x="3438276" y="7673"/>
                    <a:pt x="3438276" y="7673"/>
                  </a:cubicBezTo>
                  <a:cubicBezTo>
                    <a:pt x="3806584" y="15152"/>
                    <a:pt x="4169896" y="84484"/>
                    <a:pt x="4367637" y="207066"/>
                  </a:cubicBezTo>
                  <a:cubicBezTo>
                    <a:pt x="4518654" y="300683"/>
                    <a:pt x="4551928" y="425358"/>
                    <a:pt x="4542787" y="577261"/>
                  </a:cubicBezTo>
                  <a:cubicBezTo>
                    <a:pt x="4542787" y="891835"/>
                    <a:pt x="4259791" y="1105932"/>
                    <a:pt x="3613028" y="1133773"/>
                  </a:cubicBezTo>
                  <a:close/>
                </a:path>
              </a:pathLst>
            </a:custGeom>
            <a:solidFill>
              <a:srgbClr val="B7D3D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-5603776">
            <a:off x="-1163543" y="-824321"/>
            <a:ext cx="4291838" cy="4114800"/>
          </a:xfrm>
          <a:custGeom>
            <a:avLst/>
            <a:gdLst/>
            <a:ahLst/>
            <a:cxnLst/>
            <a:rect r="r" b="b" t="t" l="l"/>
            <a:pathLst>
              <a:path h="4114800" w="4291838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711055">
            <a:off x="14962405" y="7166134"/>
            <a:ext cx="5538622" cy="5233998"/>
          </a:xfrm>
          <a:custGeom>
            <a:avLst/>
            <a:gdLst/>
            <a:ahLst/>
            <a:cxnLst/>
            <a:rect r="r" b="b" t="t" l="l"/>
            <a:pathLst>
              <a:path h="5233998" w="5538622">
                <a:moveTo>
                  <a:pt x="0" y="0"/>
                </a:moveTo>
                <a:lnTo>
                  <a:pt x="5538623" y="0"/>
                </a:lnTo>
                <a:lnTo>
                  <a:pt x="5538623" y="5233998"/>
                </a:lnTo>
                <a:lnTo>
                  <a:pt x="0" y="523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1320690">
            <a:off x="-996961" y="6022795"/>
            <a:ext cx="3019234" cy="4114800"/>
          </a:xfrm>
          <a:custGeom>
            <a:avLst/>
            <a:gdLst/>
            <a:ahLst/>
            <a:cxnLst/>
            <a:rect r="r" b="b" t="t" l="l"/>
            <a:pathLst>
              <a:path h="4114800" w="3019234">
                <a:moveTo>
                  <a:pt x="0" y="0"/>
                </a:moveTo>
                <a:lnTo>
                  <a:pt x="3019234" y="0"/>
                </a:lnTo>
                <a:lnTo>
                  <a:pt x="30192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1533534">
            <a:off x="16033137" y="-824416"/>
            <a:ext cx="2727957" cy="2805097"/>
          </a:xfrm>
          <a:custGeom>
            <a:avLst/>
            <a:gdLst/>
            <a:ahLst/>
            <a:cxnLst/>
            <a:rect r="r" b="b" t="t" l="l"/>
            <a:pathLst>
              <a:path h="2805097" w="2727957">
                <a:moveTo>
                  <a:pt x="0" y="0"/>
                </a:moveTo>
                <a:lnTo>
                  <a:pt x="2727957" y="0"/>
                </a:lnTo>
                <a:lnTo>
                  <a:pt x="2727957" y="2805098"/>
                </a:lnTo>
                <a:lnTo>
                  <a:pt x="0" y="28050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535752" y="1669507"/>
            <a:ext cx="5195965" cy="3655210"/>
          </a:xfrm>
          <a:custGeom>
            <a:avLst/>
            <a:gdLst/>
            <a:ahLst/>
            <a:cxnLst/>
            <a:rect r="r" b="b" t="t" l="l"/>
            <a:pathLst>
              <a:path h="3655210" w="5195965">
                <a:moveTo>
                  <a:pt x="0" y="0"/>
                </a:moveTo>
                <a:lnTo>
                  <a:pt x="5195965" y="0"/>
                </a:lnTo>
                <a:lnTo>
                  <a:pt x="5195965" y="3655211"/>
                </a:lnTo>
                <a:lnTo>
                  <a:pt x="0" y="3655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59579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03648" y="2388390"/>
            <a:ext cx="7269691" cy="228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599"/>
              </a:lnSpc>
            </a:pPr>
            <a:r>
              <a:rPr lang="en-US" sz="15999">
                <a:solidFill>
                  <a:srgbClr val="294152"/>
                </a:solidFill>
                <a:latin typeface="Sensei"/>
              </a:rPr>
              <a:t>NOT ;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243223" y="6135755"/>
            <a:ext cx="10400412" cy="280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294152"/>
                </a:solidFill>
                <a:latin typeface="Sensei"/>
              </a:rPr>
              <a:t>YEREL YERLEŞTIRME TERCIHI YAPMAK ZORUNLU OLUP, YEREL YERLEŞTIRME YAPMAYAN ÖĞRENCILERE DIĞER TERCIH EKRANLARI AÇILMAYACAK.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5D9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75601" y="4087184"/>
            <a:ext cx="4421032" cy="4421032"/>
          </a:xfrm>
          <a:custGeom>
            <a:avLst/>
            <a:gdLst/>
            <a:ahLst/>
            <a:cxnLst/>
            <a:rect r="r" b="b" t="t" l="l"/>
            <a:pathLst>
              <a:path h="4421032" w="4421032">
                <a:moveTo>
                  <a:pt x="0" y="0"/>
                </a:moveTo>
                <a:lnTo>
                  <a:pt x="4421033" y="0"/>
                </a:lnTo>
                <a:lnTo>
                  <a:pt x="4421033" y="4421032"/>
                </a:lnTo>
                <a:lnTo>
                  <a:pt x="0" y="442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59138">
            <a:off x="1247475" y="1532450"/>
            <a:ext cx="4624308" cy="4624308"/>
          </a:xfrm>
          <a:custGeom>
            <a:avLst/>
            <a:gdLst/>
            <a:ahLst/>
            <a:cxnLst/>
            <a:rect r="r" b="b" t="t" l="l"/>
            <a:pathLst>
              <a:path h="4624308" w="4624308">
                <a:moveTo>
                  <a:pt x="0" y="0"/>
                </a:moveTo>
                <a:lnTo>
                  <a:pt x="4624307" y="0"/>
                </a:lnTo>
                <a:lnTo>
                  <a:pt x="4624307" y="4624308"/>
                </a:lnTo>
                <a:lnTo>
                  <a:pt x="0" y="4624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17586">
            <a:off x="13417501" y="5602021"/>
            <a:ext cx="3674403" cy="3674403"/>
          </a:xfrm>
          <a:custGeom>
            <a:avLst/>
            <a:gdLst/>
            <a:ahLst/>
            <a:cxnLst/>
            <a:rect r="r" b="b" t="t" l="l"/>
            <a:pathLst>
              <a:path h="3674403" w="3674403">
                <a:moveTo>
                  <a:pt x="0" y="0"/>
                </a:moveTo>
                <a:lnTo>
                  <a:pt x="3674403" y="0"/>
                </a:lnTo>
                <a:lnTo>
                  <a:pt x="3674403" y="3674403"/>
                </a:lnTo>
                <a:lnTo>
                  <a:pt x="0" y="3674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305772" y="2396800"/>
            <a:ext cx="13676457" cy="5253039"/>
            <a:chOff x="0" y="0"/>
            <a:chExt cx="5065354" cy="19455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65354" cy="1945570"/>
            </a:xfrm>
            <a:custGeom>
              <a:avLst/>
              <a:gdLst/>
              <a:ahLst/>
              <a:cxnLst/>
              <a:rect r="r" b="b" t="t" l="l"/>
              <a:pathLst>
                <a:path h="1945570" w="5065354">
                  <a:moveTo>
                    <a:pt x="0" y="0"/>
                  </a:moveTo>
                  <a:lnTo>
                    <a:pt x="5065354" y="0"/>
                  </a:lnTo>
                  <a:lnTo>
                    <a:pt x="5065354" y="1945570"/>
                  </a:lnTo>
                  <a:lnTo>
                    <a:pt x="0" y="1945570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9525"/>
              <a:ext cx="5065354" cy="19360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537641">
            <a:off x="14016690" y="6315602"/>
            <a:ext cx="2476025" cy="3265741"/>
          </a:xfrm>
          <a:custGeom>
            <a:avLst/>
            <a:gdLst/>
            <a:ahLst/>
            <a:cxnLst/>
            <a:rect r="r" b="b" t="t" l="l"/>
            <a:pathLst>
              <a:path h="3265741" w="2476025">
                <a:moveTo>
                  <a:pt x="0" y="0"/>
                </a:moveTo>
                <a:lnTo>
                  <a:pt x="2476026" y="0"/>
                </a:lnTo>
                <a:lnTo>
                  <a:pt x="2476026" y="3265740"/>
                </a:lnTo>
                <a:lnTo>
                  <a:pt x="0" y="32657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31885">
            <a:off x="1140934" y="825621"/>
            <a:ext cx="3560597" cy="3560597"/>
          </a:xfrm>
          <a:custGeom>
            <a:avLst/>
            <a:gdLst/>
            <a:ahLst/>
            <a:cxnLst/>
            <a:rect r="r" b="b" t="t" l="l"/>
            <a:pathLst>
              <a:path h="3560597" w="3560597">
                <a:moveTo>
                  <a:pt x="0" y="0"/>
                </a:moveTo>
                <a:lnTo>
                  <a:pt x="3560598" y="0"/>
                </a:lnTo>
                <a:lnTo>
                  <a:pt x="3560598" y="3560597"/>
                </a:lnTo>
                <a:lnTo>
                  <a:pt x="0" y="3560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989737" y="1746215"/>
            <a:ext cx="2308526" cy="650585"/>
          </a:xfrm>
          <a:custGeom>
            <a:avLst/>
            <a:gdLst/>
            <a:ahLst/>
            <a:cxnLst/>
            <a:rect r="r" b="b" t="t" l="l"/>
            <a:pathLst>
              <a:path h="650585" w="2308526">
                <a:moveTo>
                  <a:pt x="0" y="0"/>
                </a:moveTo>
                <a:lnTo>
                  <a:pt x="2308526" y="0"/>
                </a:lnTo>
                <a:lnTo>
                  <a:pt x="2308526" y="650585"/>
                </a:lnTo>
                <a:lnTo>
                  <a:pt x="0" y="650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715664">
            <a:off x="2193148" y="6843214"/>
            <a:ext cx="2210516" cy="2210516"/>
          </a:xfrm>
          <a:custGeom>
            <a:avLst/>
            <a:gdLst/>
            <a:ahLst/>
            <a:cxnLst/>
            <a:rect r="r" b="b" t="t" l="l"/>
            <a:pathLst>
              <a:path h="2210516" w="2210516">
                <a:moveTo>
                  <a:pt x="0" y="0"/>
                </a:moveTo>
                <a:lnTo>
                  <a:pt x="2210517" y="0"/>
                </a:lnTo>
                <a:lnTo>
                  <a:pt x="2210517" y="2210516"/>
                </a:lnTo>
                <a:lnTo>
                  <a:pt x="0" y="2210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483766">
            <a:off x="4585313" y="7165650"/>
            <a:ext cx="1488229" cy="2470090"/>
          </a:xfrm>
          <a:custGeom>
            <a:avLst/>
            <a:gdLst/>
            <a:ahLst/>
            <a:cxnLst/>
            <a:rect r="r" b="b" t="t" l="l"/>
            <a:pathLst>
              <a:path h="2470090" w="1488229">
                <a:moveTo>
                  <a:pt x="0" y="0"/>
                </a:moveTo>
                <a:lnTo>
                  <a:pt x="1488229" y="0"/>
                </a:lnTo>
                <a:lnTo>
                  <a:pt x="1488229" y="2470089"/>
                </a:lnTo>
                <a:lnTo>
                  <a:pt x="0" y="24700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4928744">
            <a:off x="14255174" y="651625"/>
            <a:ext cx="669226" cy="2839765"/>
          </a:xfrm>
          <a:custGeom>
            <a:avLst/>
            <a:gdLst/>
            <a:ahLst/>
            <a:cxnLst/>
            <a:rect r="r" b="b" t="t" l="l"/>
            <a:pathLst>
              <a:path h="2839765" w="669226">
                <a:moveTo>
                  <a:pt x="0" y="0"/>
                </a:moveTo>
                <a:lnTo>
                  <a:pt x="669227" y="0"/>
                </a:lnTo>
                <a:lnTo>
                  <a:pt x="669227" y="2839765"/>
                </a:lnTo>
                <a:lnTo>
                  <a:pt x="0" y="2839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-19117" r="-25904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938152" y="1546001"/>
            <a:ext cx="1814524" cy="1814524"/>
          </a:xfrm>
          <a:custGeom>
            <a:avLst/>
            <a:gdLst/>
            <a:ahLst/>
            <a:cxnLst/>
            <a:rect r="r" b="b" t="t" l="l"/>
            <a:pathLst>
              <a:path h="1814524" w="1814524">
                <a:moveTo>
                  <a:pt x="0" y="0"/>
                </a:moveTo>
                <a:lnTo>
                  <a:pt x="1814524" y="0"/>
                </a:lnTo>
                <a:lnTo>
                  <a:pt x="1814524" y="1814524"/>
                </a:lnTo>
                <a:lnTo>
                  <a:pt x="0" y="18145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765599" y="2549389"/>
            <a:ext cx="11348916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68"/>
              </a:lnSpc>
            </a:pPr>
            <a:r>
              <a:rPr lang="en-US" sz="6973" spc="-348">
                <a:solidFill>
                  <a:srgbClr val="FF3131"/>
                </a:solidFill>
                <a:latin typeface="Coco Gothic Bold"/>
              </a:rPr>
              <a:t>Merkezi Yerleştirme nedir 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768947" y="3639105"/>
            <a:ext cx="12750107" cy="3800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0"/>
              </a:lnSpc>
            </a:pPr>
            <a:r>
              <a:rPr lang="en-US" sz="2371" spc="-35">
                <a:solidFill>
                  <a:srgbClr val="0097B2"/>
                </a:solidFill>
                <a:latin typeface="Coco Gothic Italics"/>
              </a:rPr>
              <a:t>Merkezi Yerleştirme, Merkezi Sınavla Öğrenci Alan </a:t>
            </a:r>
          </a:p>
          <a:p>
            <a:pPr algn="ctr">
              <a:lnSpc>
                <a:spcPts val="3320"/>
              </a:lnSpc>
            </a:pPr>
          </a:p>
          <a:p>
            <a:pPr algn="ctr">
              <a:lnSpc>
                <a:spcPts val="3320"/>
              </a:lnSpc>
            </a:pPr>
            <a:r>
              <a:rPr lang="en-US" sz="2371" spc="-35">
                <a:solidFill>
                  <a:srgbClr val="0097B2"/>
                </a:solidFill>
                <a:latin typeface="Coco Gothic Italics"/>
              </a:rPr>
              <a:t>Fen Liseleri, </a:t>
            </a:r>
          </a:p>
          <a:p>
            <a:pPr algn="ctr">
              <a:lnSpc>
                <a:spcPts val="3320"/>
              </a:lnSpc>
            </a:pPr>
            <a:r>
              <a:rPr lang="en-US" sz="2371" spc="-35">
                <a:solidFill>
                  <a:srgbClr val="0097B2"/>
                </a:solidFill>
                <a:latin typeface="Coco Gothic Italics"/>
              </a:rPr>
              <a:t>Sosyal Bilimler Liseleri, </a:t>
            </a:r>
          </a:p>
          <a:p>
            <a:pPr algn="ctr">
              <a:lnSpc>
                <a:spcPts val="3320"/>
              </a:lnSpc>
            </a:pPr>
            <a:r>
              <a:rPr lang="en-US" sz="2371" spc="-35">
                <a:solidFill>
                  <a:srgbClr val="0097B2"/>
                </a:solidFill>
                <a:latin typeface="Coco Gothic Italics"/>
              </a:rPr>
              <a:t>Özel Program Ve Proje Uygulayan Eğitim Kurumları </a:t>
            </a:r>
          </a:p>
          <a:p>
            <a:pPr algn="ctr">
              <a:lnSpc>
                <a:spcPts val="3320"/>
              </a:lnSpc>
            </a:pPr>
            <a:r>
              <a:rPr lang="en-US" sz="2371" spc="-35">
                <a:solidFill>
                  <a:srgbClr val="0097B2"/>
                </a:solidFill>
                <a:latin typeface="Coco Gothic Italics"/>
              </a:rPr>
              <a:t>İle </a:t>
            </a:r>
          </a:p>
          <a:p>
            <a:pPr algn="ctr">
              <a:lnSpc>
                <a:spcPts val="3320"/>
              </a:lnSpc>
            </a:pPr>
            <a:r>
              <a:rPr lang="en-US" sz="2371" spc="-35">
                <a:solidFill>
                  <a:srgbClr val="0097B2"/>
                </a:solidFill>
                <a:latin typeface="Coco Gothic Italics"/>
              </a:rPr>
              <a:t>Meslekî Ve Teknik Anadolu Liselerinin Anadolu Teknik Programlarına Tercihler Doğrultusunda </a:t>
            </a:r>
          </a:p>
          <a:p>
            <a:pPr algn="ctr">
              <a:lnSpc>
                <a:spcPts val="3320"/>
              </a:lnSpc>
            </a:pPr>
          </a:p>
          <a:p>
            <a:pPr algn="ctr">
              <a:lnSpc>
                <a:spcPts val="3320"/>
              </a:lnSpc>
              <a:spcBef>
                <a:spcPct val="0"/>
              </a:spcBef>
            </a:pPr>
            <a:r>
              <a:rPr lang="en-US" sz="2371" spc="-35">
                <a:solidFill>
                  <a:srgbClr val="0097B2"/>
                </a:solidFill>
                <a:latin typeface="Coco Gothic Italics"/>
              </a:rPr>
              <a:t>Merkezî Sınav Puanı Üstünlüğüne Göre Yapılan Yerleştirmedir.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5D9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96463" y="1028700"/>
            <a:ext cx="10762837" cy="8229600"/>
            <a:chOff x="0" y="0"/>
            <a:chExt cx="3538010" cy="27052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538010" cy="2705273"/>
            </a:xfrm>
            <a:custGeom>
              <a:avLst/>
              <a:gdLst/>
              <a:ahLst/>
              <a:cxnLst/>
              <a:rect r="r" b="b" t="t" l="l"/>
              <a:pathLst>
                <a:path h="2705273" w="3538010">
                  <a:moveTo>
                    <a:pt x="0" y="0"/>
                  </a:moveTo>
                  <a:lnTo>
                    <a:pt x="3538010" y="0"/>
                  </a:lnTo>
                  <a:lnTo>
                    <a:pt x="3538010" y="2705273"/>
                  </a:lnTo>
                  <a:lnTo>
                    <a:pt x="0" y="2705273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3538010" cy="26957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418781" y="1292309"/>
            <a:ext cx="7310081" cy="4093645"/>
          </a:xfrm>
          <a:custGeom>
            <a:avLst/>
            <a:gdLst/>
            <a:ahLst/>
            <a:cxnLst/>
            <a:rect r="r" b="b" t="t" l="l"/>
            <a:pathLst>
              <a:path h="4093645" w="7310081">
                <a:moveTo>
                  <a:pt x="0" y="0"/>
                </a:moveTo>
                <a:lnTo>
                  <a:pt x="7310081" y="0"/>
                </a:lnTo>
                <a:lnTo>
                  <a:pt x="7310081" y="4093646"/>
                </a:lnTo>
                <a:lnTo>
                  <a:pt x="0" y="4093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1227" y="4465498"/>
            <a:ext cx="6093726" cy="1859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23"/>
              </a:lnSpc>
            </a:pPr>
            <a:r>
              <a:rPr lang="en-US" sz="4508">
                <a:solidFill>
                  <a:srgbClr val="000000"/>
                </a:solidFill>
                <a:latin typeface="Coco Gothic Bold"/>
              </a:rPr>
              <a:t>Merkezi Yerleştirmede Kaç Okul Tercih Edilir 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432050" y="6445832"/>
            <a:ext cx="9549754" cy="1665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7"/>
              </a:lnSpc>
            </a:pPr>
            <a:r>
              <a:rPr lang="en-US" sz="4063">
                <a:solidFill>
                  <a:srgbClr val="000000"/>
                </a:solidFill>
                <a:latin typeface="Coco Gothic Bold"/>
              </a:rPr>
              <a:t>Adaylar, En Fazla 10 (On) </a:t>
            </a:r>
          </a:p>
          <a:p>
            <a:pPr algn="ctr">
              <a:lnSpc>
                <a:spcPts val="4347"/>
              </a:lnSpc>
            </a:pPr>
          </a:p>
          <a:p>
            <a:pPr algn="ctr">
              <a:lnSpc>
                <a:spcPts val="4347"/>
              </a:lnSpc>
            </a:pPr>
            <a:r>
              <a:rPr lang="en-US" sz="4063">
                <a:solidFill>
                  <a:srgbClr val="000000"/>
                </a:solidFill>
                <a:latin typeface="Coco Gothic Bold"/>
              </a:rPr>
              <a:t>Okul Tercihinde Bulunabilirler.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D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name="Freeform 3" id="3"/>
            <p:cNvSpPr/>
            <p:nvPr/>
          </p:nvSpPr>
          <p:spPr>
            <a:xfrm flipH="false" flipV="false"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r="r" b="b" t="t" l="l"/>
              <a:pathLst>
                <a:path h="4709552" w="4718130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43374" y="2714582"/>
            <a:ext cx="10255231" cy="7290537"/>
          </a:xfrm>
          <a:custGeom>
            <a:avLst/>
            <a:gdLst/>
            <a:ahLst/>
            <a:cxnLst/>
            <a:rect r="r" b="b" t="t" l="l"/>
            <a:pathLst>
              <a:path h="7290537" w="10255231">
                <a:moveTo>
                  <a:pt x="0" y="0"/>
                </a:moveTo>
                <a:lnTo>
                  <a:pt x="10255231" y="0"/>
                </a:lnTo>
                <a:lnTo>
                  <a:pt x="10255231" y="7290537"/>
                </a:lnTo>
                <a:lnTo>
                  <a:pt x="0" y="7290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76244" y="2398800"/>
            <a:ext cx="6165532" cy="6120692"/>
          </a:xfrm>
          <a:custGeom>
            <a:avLst/>
            <a:gdLst/>
            <a:ahLst/>
            <a:cxnLst/>
            <a:rect r="r" b="b" t="t" l="l"/>
            <a:pathLst>
              <a:path h="6120692" w="6165532">
                <a:moveTo>
                  <a:pt x="0" y="0"/>
                </a:moveTo>
                <a:lnTo>
                  <a:pt x="6165532" y="0"/>
                </a:lnTo>
                <a:lnTo>
                  <a:pt x="6165532" y="6120691"/>
                </a:lnTo>
                <a:lnTo>
                  <a:pt x="0" y="6120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08246" y="5687840"/>
            <a:ext cx="1980718" cy="3100929"/>
          </a:xfrm>
          <a:custGeom>
            <a:avLst/>
            <a:gdLst/>
            <a:ahLst/>
            <a:cxnLst/>
            <a:rect r="r" b="b" t="t" l="l"/>
            <a:pathLst>
              <a:path h="3100929" w="1980718">
                <a:moveTo>
                  <a:pt x="0" y="0"/>
                </a:moveTo>
                <a:lnTo>
                  <a:pt x="1980718" y="0"/>
                </a:lnTo>
                <a:lnTo>
                  <a:pt x="1980718" y="3100929"/>
                </a:lnTo>
                <a:lnTo>
                  <a:pt x="0" y="3100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671458" y="3214619"/>
            <a:ext cx="6999063" cy="954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52"/>
              </a:lnSpc>
            </a:pPr>
            <a:r>
              <a:rPr lang="en-US" sz="7224">
                <a:solidFill>
                  <a:srgbClr val="000000"/>
                </a:solidFill>
                <a:latin typeface="Eczar Semi-Bold"/>
              </a:rPr>
              <a:t>LGS İLE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08393" y="4169309"/>
            <a:ext cx="5725193" cy="5489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4"/>
              </a:lnSpc>
            </a:pPr>
            <a:r>
              <a:rPr lang="en-US" sz="3295">
                <a:solidFill>
                  <a:srgbClr val="000000"/>
                </a:solidFill>
                <a:latin typeface="Atkinson Hyperlegible"/>
              </a:rPr>
              <a:t>Fen Liseleri</a:t>
            </a:r>
          </a:p>
          <a:p>
            <a:pPr algn="ctr">
              <a:lnSpc>
                <a:spcPts val="3954"/>
              </a:lnSpc>
            </a:pPr>
          </a:p>
          <a:p>
            <a:pPr algn="ctr">
              <a:lnSpc>
                <a:spcPts val="3954"/>
              </a:lnSpc>
            </a:pPr>
            <a:r>
              <a:rPr lang="en-US" sz="3295">
                <a:solidFill>
                  <a:srgbClr val="000000"/>
                </a:solidFill>
                <a:latin typeface="Atkinson Hyperlegible"/>
              </a:rPr>
              <a:t> Sosyal Bilimler Liseleri</a:t>
            </a:r>
          </a:p>
          <a:p>
            <a:pPr algn="ctr">
              <a:lnSpc>
                <a:spcPts val="3954"/>
              </a:lnSpc>
            </a:pPr>
          </a:p>
          <a:p>
            <a:pPr algn="ctr">
              <a:lnSpc>
                <a:spcPts val="3954"/>
              </a:lnSpc>
            </a:pPr>
            <a:r>
              <a:rPr lang="en-US" sz="3295">
                <a:solidFill>
                  <a:srgbClr val="000000"/>
                </a:solidFill>
                <a:latin typeface="Atkinson Hyperlegible"/>
              </a:rPr>
              <a:t>Proje Okulları</a:t>
            </a:r>
          </a:p>
          <a:p>
            <a:pPr algn="ctr">
              <a:lnSpc>
                <a:spcPts val="3954"/>
              </a:lnSpc>
            </a:pPr>
          </a:p>
          <a:p>
            <a:pPr algn="ctr">
              <a:lnSpc>
                <a:spcPts val="3954"/>
              </a:lnSpc>
            </a:pPr>
            <a:r>
              <a:rPr lang="en-US" sz="3295">
                <a:solidFill>
                  <a:srgbClr val="000000"/>
                </a:solidFill>
                <a:latin typeface="Atkinson Hyperlegible"/>
              </a:rPr>
              <a:t> Mesleki Ve Teknik Anadolu Liselerinin Anadolu Teknik Programlarına</a:t>
            </a:r>
          </a:p>
          <a:p>
            <a:pPr algn="ctr">
              <a:lnSpc>
                <a:spcPts val="3954"/>
              </a:lnSpc>
            </a:pPr>
          </a:p>
          <a:p>
            <a:pPr algn="ctr">
              <a:lnSpc>
                <a:spcPts val="3954"/>
              </a:lnSpc>
            </a:pPr>
            <a:r>
              <a:rPr lang="en-US" sz="3295">
                <a:solidFill>
                  <a:srgbClr val="000000"/>
                </a:solidFill>
                <a:latin typeface="Atkinson Hyperlegible"/>
              </a:rPr>
              <a:t>ÖĞRENCİ ALIMI YAPILIR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1576791" y="3276935"/>
            <a:ext cx="4364439" cy="4364421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l="-9449" t="-71619" r="-4891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927768" y="2341595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274134">
            <a:off x="2826325" y="1640040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274134">
            <a:off x="15644169" y="7503325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1481" t="-4162" r="-10076" b="-117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915239">
            <a:off x="13943894" y="2582738"/>
            <a:ext cx="8989995" cy="10880478"/>
          </a:xfrm>
          <a:custGeom>
            <a:avLst/>
            <a:gdLst/>
            <a:ahLst/>
            <a:cxnLst/>
            <a:rect r="r" b="b" t="t" l="l"/>
            <a:pathLst>
              <a:path h="10880478" w="8989995">
                <a:moveTo>
                  <a:pt x="0" y="0"/>
                </a:moveTo>
                <a:lnTo>
                  <a:pt x="8989995" y="0"/>
                </a:lnTo>
                <a:lnTo>
                  <a:pt x="8989995" y="10880478"/>
                </a:lnTo>
                <a:lnTo>
                  <a:pt x="0" y="1088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4458">
            <a:off x="11769913" y="-818121"/>
            <a:ext cx="6665835" cy="6007584"/>
          </a:xfrm>
          <a:custGeom>
            <a:avLst/>
            <a:gdLst/>
            <a:ahLst/>
            <a:cxnLst/>
            <a:rect r="r" b="b" t="t" l="l"/>
            <a:pathLst>
              <a:path h="6007584" w="6665835">
                <a:moveTo>
                  <a:pt x="0" y="0"/>
                </a:moveTo>
                <a:lnTo>
                  <a:pt x="6665835" y="0"/>
                </a:lnTo>
                <a:lnTo>
                  <a:pt x="6665835" y="6007584"/>
                </a:lnTo>
                <a:lnTo>
                  <a:pt x="0" y="6007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964995">
            <a:off x="-723938" y="4920550"/>
            <a:ext cx="4007869" cy="5239044"/>
          </a:xfrm>
          <a:custGeom>
            <a:avLst/>
            <a:gdLst/>
            <a:ahLst/>
            <a:cxnLst/>
            <a:rect r="r" b="b" t="t" l="l"/>
            <a:pathLst>
              <a:path h="5239044" w="4007869">
                <a:moveTo>
                  <a:pt x="0" y="0"/>
                </a:moveTo>
                <a:lnTo>
                  <a:pt x="4007869" y="0"/>
                </a:lnTo>
                <a:lnTo>
                  <a:pt x="4007869" y="5239045"/>
                </a:lnTo>
                <a:lnTo>
                  <a:pt x="0" y="5239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412956">
            <a:off x="111273" y="6206267"/>
            <a:ext cx="3865541" cy="5052995"/>
          </a:xfrm>
          <a:custGeom>
            <a:avLst/>
            <a:gdLst/>
            <a:ahLst/>
            <a:cxnLst/>
            <a:rect r="r" b="b" t="t" l="l"/>
            <a:pathLst>
              <a:path h="5052995" w="3865541">
                <a:moveTo>
                  <a:pt x="0" y="0"/>
                </a:moveTo>
                <a:lnTo>
                  <a:pt x="3865542" y="0"/>
                </a:lnTo>
                <a:lnTo>
                  <a:pt x="3865542" y="5052995"/>
                </a:lnTo>
                <a:lnTo>
                  <a:pt x="0" y="5052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876592" y="3145101"/>
            <a:ext cx="9116914" cy="6269063"/>
            <a:chOff x="0" y="0"/>
            <a:chExt cx="12155885" cy="835875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43041"/>
              <a:ext cx="12155885" cy="13992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84"/>
                </a:lnSpc>
              </a:pPr>
              <a:r>
                <a:rPr lang="en-US" sz="6346">
                  <a:solidFill>
                    <a:srgbClr val="000000"/>
                  </a:solidFill>
                  <a:latin typeface="IM Fell English SC"/>
                </a:rPr>
                <a:t>yerel yerleştirme nedir ?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474079"/>
              <a:ext cx="12155885" cy="68793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29"/>
                </a:lnSpc>
              </a:pPr>
              <a:r>
                <a:rPr lang="en-US" sz="2664">
                  <a:solidFill>
                    <a:srgbClr val="000000"/>
                  </a:solidFill>
                  <a:latin typeface="IM Fell"/>
                </a:rPr>
                <a:t>Yerel Yerleştirme, </a:t>
              </a:r>
            </a:p>
            <a:p>
              <a:pPr algn="ctr">
                <a:lnSpc>
                  <a:spcPts val="3729"/>
                </a:lnSpc>
              </a:pPr>
            </a:p>
            <a:p>
              <a:pPr algn="ctr">
                <a:lnSpc>
                  <a:spcPts val="3729"/>
                </a:lnSpc>
              </a:pPr>
              <a:r>
                <a:rPr lang="en-US" sz="2664">
                  <a:solidFill>
                    <a:srgbClr val="000000"/>
                  </a:solidFill>
                  <a:latin typeface="IM Fell"/>
                </a:rPr>
                <a:t>Okulların Türü, </a:t>
              </a:r>
            </a:p>
            <a:p>
              <a:pPr algn="ctr">
                <a:lnSpc>
                  <a:spcPts val="3729"/>
                </a:lnSpc>
              </a:pPr>
              <a:r>
                <a:rPr lang="en-US" sz="2664">
                  <a:solidFill>
                    <a:srgbClr val="000000"/>
                  </a:solidFill>
                  <a:latin typeface="IM Fell"/>
                </a:rPr>
                <a:t>Okulların Kontenjanı, </a:t>
              </a:r>
            </a:p>
            <a:p>
              <a:pPr algn="ctr">
                <a:lnSpc>
                  <a:spcPts val="3729"/>
                </a:lnSpc>
              </a:pPr>
              <a:r>
                <a:rPr lang="en-US" sz="2664">
                  <a:solidFill>
                    <a:srgbClr val="000000"/>
                  </a:solidFill>
                  <a:latin typeface="IM Fell"/>
                </a:rPr>
                <a:t>Ortaöğretim Kayıt Alanı İle Öğrencilerin İkamet Adresleri, </a:t>
              </a:r>
            </a:p>
            <a:p>
              <a:pPr algn="ctr">
                <a:lnSpc>
                  <a:spcPts val="3729"/>
                </a:lnSpc>
              </a:pPr>
              <a:r>
                <a:rPr lang="en-US" sz="2664">
                  <a:solidFill>
                    <a:srgbClr val="000000"/>
                  </a:solidFill>
                  <a:latin typeface="IM Fell"/>
                </a:rPr>
                <a:t>Okul Başarı Puanları </a:t>
              </a:r>
            </a:p>
            <a:p>
              <a:pPr algn="ctr">
                <a:lnSpc>
                  <a:spcPts val="3729"/>
                </a:lnSpc>
              </a:pPr>
              <a:r>
                <a:rPr lang="en-US" sz="2664">
                  <a:solidFill>
                    <a:srgbClr val="000000"/>
                  </a:solidFill>
                  <a:latin typeface="IM Fell"/>
                </a:rPr>
                <a:t>Ve </a:t>
              </a:r>
            </a:p>
            <a:p>
              <a:pPr algn="ctr">
                <a:lnSpc>
                  <a:spcPts val="3729"/>
                </a:lnSpc>
              </a:pPr>
              <a:r>
                <a:rPr lang="en-US" sz="2664">
                  <a:solidFill>
                    <a:srgbClr val="000000"/>
                  </a:solidFill>
                  <a:latin typeface="IM Fell"/>
                </a:rPr>
                <a:t>Devam-Devamsızlık </a:t>
              </a:r>
            </a:p>
            <a:p>
              <a:pPr algn="ctr">
                <a:lnSpc>
                  <a:spcPts val="3729"/>
                </a:lnSpc>
              </a:pPr>
            </a:p>
            <a:p>
              <a:pPr algn="ctr">
                <a:lnSpc>
                  <a:spcPts val="3729"/>
                </a:lnSpc>
              </a:pPr>
              <a:r>
                <a:rPr lang="en-US" sz="2664">
                  <a:solidFill>
                    <a:srgbClr val="000000"/>
                  </a:solidFill>
                  <a:latin typeface="IM Fell"/>
                </a:rPr>
                <a:t>Gibi Kriterler Göz Önünde Bulundurularak Yapılan Yerleştirme İşlemidir.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807565">
            <a:off x="-652444" y="-1594514"/>
            <a:ext cx="7838541" cy="3566536"/>
          </a:xfrm>
          <a:custGeom>
            <a:avLst/>
            <a:gdLst/>
            <a:ahLst/>
            <a:cxnLst/>
            <a:rect r="r" b="b" t="t" l="l"/>
            <a:pathLst>
              <a:path h="3566536" w="7838541">
                <a:moveTo>
                  <a:pt x="0" y="0"/>
                </a:moveTo>
                <a:lnTo>
                  <a:pt x="7838541" y="0"/>
                </a:lnTo>
                <a:lnTo>
                  <a:pt x="7838541" y="3566536"/>
                </a:lnTo>
                <a:lnTo>
                  <a:pt x="0" y="3566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15918">
            <a:off x="-154565" y="5857242"/>
            <a:ext cx="4217011" cy="4646844"/>
          </a:xfrm>
          <a:custGeom>
            <a:avLst/>
            <a:gdLst/>
            <a:ahLst/>
            <a:cxnLst/>
            <a:rect r="r" b="b" t="t" l="l"/>
            <a:pathLst>
              <a:path h="4646844" w="4217011">
                <a:moveTo>
                  <a:pt x="0" y="0"/>
                </a:moveTo>
                <a:lnTo>
                  <a:pt x="4217011" y="0"/>
                </a:lnTo>
                <a:lnTo>
                  <a:pt x="4217011" y="4646844"/>
                </a:lnTo>
                <a:lnTo>
                  <a:pt x="0" y="46468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71205">
            <a:off x="16311036" y="7330991"/>
            <a:ext cx="2481331" cy="3476471"/>
          </a:xfrm>
          <a:custGeom>
            <a:avLst/>
            <a:gdLst/>
            <a:ahLst/>
            <a:cxnLst/>
            <a:rect r="r" b="b" t="t" l="l"/>
            <a:pathLst>
              <a:path h="3476471" w="2481331">
                <a:moveTo>
                  <a:pt x="0" y="0"/>
                </a:moveTo>
                <a:lnTo>
                  <a:pt x="2481331" y="0"/>
                </a:lnTo>
                <a:lnTo>
                  <a:pt x="2481331" y="3476471"/>
                </a:lnTo>
                <a:lnTo>
                  <a:pt x="0" y="34764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2300" y="188754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7216" r="0" b="-67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99607" y="1748402"/>
            <a:ext cx="20887215" cy="6355681"/>
          </a:xfrm>
          <a:custGeom>
            <a:avLst/>
            <a:gdLst/>
            <a:ahLst/>
            <a:cxnLst/>
            <a:rect r="r" b="b" t="t" l="l"/>
            <a:pathLst>
              <a:path h="6355681" w="20887215">
                <a:moveTo>
                  <a:pt x="0" y="0"/>
                </a:moveTo>
                <a:lnTo>
                  <a:pt x="20887214" y="0"/>
                </a:lnTo>
                <a:lnTo>
                  <a:pt x="20887214" y="6355681"/>
                </a:lnTo>
                <a:lnTo>
                  <a:pt x="0" y="6355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23929">
            <a:off x="-1723317" y="5339880"/>
            <a:ext cx="5761144" cy="4220038"/>
          </a:xfrm>
          <a:custGeom>
            <a:avLst/>
            <a:gdLst/>
            <a:ahLst/>
            <a:cxnLst/>
            <a:rect r="r" b="b" t="t" l="l"/>
            <a:pathLst>
              <a:path h="4220038" w="5761144">
                <a:moveTo>
                  <a:pt x="0" y="0"/>
                </a:moveTo>
                <a:lnTo>
                  <a:pt x="5761144" y="0"/>
                </a:lnTo>
                <a:lnTo>
                  <a:pt x="5761144" y="4220038"/>
                </a:lnTo>
                <a:lnTo>
                  <a:pt x="0" y="422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054053">
            <a:off x="15288311" y="4964425"/>
            <a:ext cx="3865541" cy="5052995"/>
          </a:xfrm>
          <a:custGeom>
            <a:avLst/>
            <a:gdLst/>
            <a:ahLst/>
            <a:cxnLst/>
            <a:rect r="r" b="b" t="t" l="l"/>
            <a:pathLst>
              <a:path h="5052995" w="3865541">
                <a:moveTo>
                  <a:pt x="0" y="0"/>
                </a:moveTo>
                <a:lnTo>
                  <a:pt x="3865541" y="0"/>
                </a:lnTo>
                <a:lnTo>
                  <a:pt x="3865541" y="5052995"/>
                </a:lnTo>
                <a:lnTo>
                  <a:pt x="0" y="5052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4261380">
            <a:off x="14591467" y="6335084"/>
            <a:ext cx="3069342" cy="4012212"/>
          </a:xfrm>
          <a:custGeom>
            <a:avLst/>
            <a:gdLst/>
            <a:ahLst/>
            <a:cxnLst/>
            <a:rect r="r" b="b" t="t" l="l"/>
            <a:pathLst>
              <a:path h="4012212" w="3069342">
                <a:moveTo>
                  <a:pt x="3069342" y="0"/>
                </a:moveTo>
                <a:lnTo>
                  <a:pt x="0" y="0"/>
                </a:lnTo>
                <a:lnTo>
                  <a:pt x="0" y="4012212"/>
                </a:lnTo>
                <a:lnTo>
                  <a:pt x="3069342" y="4012212"/>
                </a:lnTo>
                <a:lnTo>
                  <a:pt x="306934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351536" y="109020"/>
            <a:ext cx="10368677" cy="9634444"/>
            <a:chOff x="0" y="0"/>
            <a:chExt cx="13824903" cy="1284592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12082174"/>
              <a:ext cx="13824903" cy="7579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19"/>
                </a:lnSpc>
              </a:pPr>
              <a:r>
                <a:rPr lang="en-US" sz="3442">
                  <a:solidFill>
                    <a:srgbClr val="000000"/>
                  </a:solidFill>
                  <a:latin typeface="IM Fell"/>
                </a:rPr>
                <a:t>1. Tur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124935"/>
              <a:ext cx="13824903" cy="12211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395"/>
                </a:lnSpc>
              </a:pPr>
              <a:r>
                <a:rPr lang="en-US" sz="6710">
                  <a:solidFill>
                    <a:srgbClr val="000000"/>
                  </a:solidFill>
                  <a:latin typeface="IM Fell English SC"/>
                </a:rPr>
                <a:t>Yerel Yerleştirmede Kaç Okul Tercihi Yapılabilir?</a:t>
              </a:r>
            </a:p>
            <a:p>
              <a:pPr algn="ctr">
                <a:lnSpc>
                  <a:spcPts val="4893"/>
                </a:lnSpc>
              </a:pPr>
            </a:p>
            <a:p>
              <a:pPr algn="ctr">
                <a:lnSpc>
                  <a:spcPts val="4893"/>
                </a:lnSpc>
              </a:pPr>
              <a:r>
                <a:rPr lang="en-US" sz="3495">
                  <a:solidFill>
                    <a:srgbClr val="000000"/>
                  </a:solidFill>
                  <a:latin typeface="IM Fell English SC"/>
                </a:rPr>
                <a:t>Yerel Yerleştirme Tercihlerinden İlk 3 (Üç) Okulu Kayıt Alanından Seçmek Şartıyla </a:t>
              </a:r>
            </a:p>
            <a:p>
              <a:pPr algn="ctr">
                <a:lnSpc>
                  <a:spcPts val="4893"/>
                </a:lnSpc>
              </a:pPr>
            </a:p>
            <a:p>
              <a:pPr algn="ctr">
                <a:lnSpc>
                  <a:spcPts val="4893"/>
                </a:lnSpc>
              </a:pPr>
              <a:r>
                <a:rPr lang="en-US" sz="3495">
                  <a:solidFill>
                    <a:srgbClr val="000000"/>
                  </a:solidFill>
                  <a:latin typeface="IM Fell English SC"/>
                </a:rPr>
                <a:t>Öğrenciler En Fazla 5 (Beş) Okul Tercihinde Bulunabileceklerdir. </a:t>
              </a:r>
            </a:p>
            <a:p>
              <a:pPr algn="ctr">
                <a:lnSpc>
                  <a:spcPts val="4893"/>
                </a:lnSpc>
              </a:pPr>
            </a:p>
            <a:p>
              <a:pPr algn="ctr">
                <a:lnSpc>
                  <a:spcPts val="4893"/>
                </a:lnSpc>
              </a:pPr>
              <a:r>
                <a:rPr lang="en-US" sz="3495">
                  <a:solidFill>
                    <a:srgbClr val="000000"/>
                  </a:solidFill>
                  <a:latin typeface="IM Fell English SC"/>
                </a:rPr>
                <a:t>Yapılan Tercihlerde; Aynı Okul Türünden (Anadolu Lisesi, Mesleki Ve Teknik Anadolu Lisesi, Anadolu İmam Hatip Lisesi) En Fazla 3 (Üç) Okul Seçilebilecektir.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290" y="-118986"/>
            <a:ext cx="18371290" cy="10405986"/>
            <a:chOff x="0" y="0"/>
            <a:chExt cx="24495053" cy="1387464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68000"/>
            </a:blip>
            <a:srcRect l="0" t="7571" r="0" b="7571"/>
            <a:stretch>
              <a:fillRect/>
            </a:stretch>
          </p:blipFill>
          <p:spPr>
            <a:xfrm flipH="false" flipV="false">
              <a:off x="0" y="0"/>
              <a:ext cx="24495053" cy="13874648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4474116">
            <a:off x="-5885572" y="1011909"/>
            <a:ext cx="12147023" cy="9246922"/>
          </a:xfrm>
          <a:custGeom>
            <a:avLst/>
            <a:gdLst/>
            <a:ahLst/>
            <a:cxnLst/>
            <a:rect r="r" b="b" t="t" l="l"/>
            <a:pathLst>
              <a:path h="9246922" w="12147023">
                <a:moveTo>
                  <a:pt x="0" y="0"/>
                </a:moveTo>
                <a:lnTo>
                  <a:pt x="12147023" y="0"/>
                </a:lnTo>
                <a:lnTo>
                  <a:pt x="12147023" y="9246922"/>
                </a:lnTo>
                <a:lnTo>
                  <a:pt x="0" y="9246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474116">
            <a:off x="9589534" y="1166591"/>
            <a:ext cx="12147023" cy="9246922"/>
          </a:xfrm>
          <a:custGeom>
            <a:avLst/>
            <a:gdLst/>
            <a:ahLst/>
            <a:cxnLst/>
            <a:rect r="r" b="b" t="t" l="l"/>
            <a:pathLst>
              <a:path h="9246922" w="12147023">
                <a:moveTo>
                  <a:pt x="0" y="0"/>
                </a:moveTo>
                <a:lnTo>
                  <a:pt x="12147024" y="0"/>
                </a:lnTo>
                <a:lnTo>
                  <a:pt x="12147024" y="9246921"/>
                </a:lnTo>
                <a:lnTo>
                  <a:pt x="0" y="9246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79730" y="1282243"/>
            <a:ext cx="6929365" cy="7227499"/>
          </a:xfrm>
          <a:custGeom>
            <a:avLst/>
            <a:gdLst/>
            <a:ahLst/>
            <a:cxnLst/>
            <a:rect r="r" b="b" t="t" l="l"/>
            <a:pathLst>
              <a:path h="7227499" w="6929365">
                <a:moveTo>
                  <a:pt x="0" y="0"/>
                </a:moveTo>
                <a:lnTo>
                  <a:pt x="6929364" y="0"/>
                </a:lnTo>
                <a:lnTo>
                  <a:pt x="6929364" y="7227499"/>
                </a:lnTo>
                <a:lnTo>
                  <a:pt x="0" y="7227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307341">
            <a:off x="2555398" y="1083074"/>
            <a:ext cx="13177205" cy="8120853"/>
            <a:chOff x="0" y="0"/>
            <a:chExt cx="3470539" cy="21388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70539" cy="2138825"/>
            </a:xfrm>
            <a:custGeom>
              <a:avLst/>
              <a:gdLst/>
              <a:ahLst/>
              <a:cxnLst/>
              <a:rect r="r" b="b" t="t" l="l"/>
              <a:pathLst>
                <a:path h="2138825" w="3470539">
                  <a:moveTo>
                    <a:pt x="0" y="0"/>
                  </a:moveTo>
                  <a:lnTo>
                    <a:pt x="3470539" y="0"/>
                  </a:lnTo>
                  <a:lnTo>
                    <a:pt x="3470539" y="2138825"/>
                  </a:lnTo>
                  <a:lnTo>
                    <a:pt x="0" y="2138825"/>
                  </a:lnTo>
                  <a:close/>
                </a:path>
              </a:pathLst>
            </a:custGeom>
            <a:solidFill>
              <a:srgbClr val="F5F6E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3470539" cy="2167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-307341">
            <a:off x="2855655" y="1326690"/>
            <a:ext cx="12576689" cy="7514635"/>
            <a:chOff x="0" y="0"/>
            <a:chExt cx="16768919" cy="10019513"/>
          </a:xfrm>
        </p:grpSpPr>
        <p:sp>
          <p:nvSpPr>
            <p:cNvPr name="AutoShape 11" id="11"/>
            <p:cNvSpPr/>
            <p:nvPr/>
          </p:nvSpPr>
          <p:spPr>
            <a:xfrm>
              <a:off x="0" y="0"/>
              <a:ext cx="16768919" cy="10019513"/>
            </a:xfrm>
            <a:prstGeom prst="rect">
              <a:avLst/>
            </a:prstGeom>
            <a:solidFill>
              <a:srgbClr val="FF3131"/>
            </a:solidFill>
          </p:spPr>
        </p:sp>
      </p:grpSp>
      <p:sp>
        <p:nvSpPr>
          <p:cNvPr name="TextBox 12" id="12"/>
          <p:cNvSpPr txBox="true"/>
          <p:nvPr/>
        </p:nvSpPr>
        <p:spPr>
          <a:xfrm rot="-330291">
            <a:off x="3342227" y="1723215"/>
            <a:ext cx="11615999" cy="2134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4"/>
              </a:lnSpc>
            </a:pPr>
            <a:r>
              <a:rPr lang="en-US" sz="8164">
                <a:solidFill>
                  <a:srgbClr val="F6FD9C"/>
                </a:solidFill>
                <a:latin typeface="Klein Heavy Italics"/>
              </a:rPr>
              <a:t>YEREL YERLEŞTIRME NASIL YAPILIR</a:t>
            </a:r>
          </a:p>
        </p:txBody>
      </p:sp>
      <p:sp>
        <p:nvSpPr>
          <p:cNvPr name="TextBox 13" id="13"/>
          <p:cNvSpPr txBox="true"/>
          <p:nvPr/>
        </p:nvSpPr>
        <p:spPr>
          <a:xfrm rot="-330291">
            <a:off x="5696435" y="3763392"/>
            <a:ext cx="7780879" cy="5424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3"/>
              </a:lnSpc>
            </a:pPr>
            <a:r>
              <a:rPr lang="en-US" sz="4402">
                <a:solidFill>
                  <a:srgbClr val="FFFFFF"/>
                </a:solidFill>
                <a:latin typeface="Antonio"/>
              </a:rPr>
              <a:t>Yerel Yerleştirmede Kriterler Nelerdir</a:t>
            </a:r>
          </a:p>
          <a:p>
            <a:pPr algn="ctr">
              <a:lnSpc>
                <a:spcPts val="6163"/>
              </a:lnSpc>
            </a:pPr>
            <a:r>
              <a:rPr lang="en-US" sz="4402">
                <a:solidFill>
                  <a:srgbClr val="FFFFFF"/>
                </a:solidFill>
                <a:latin typeface="Antonio"/>
              </a:rPr>
              <a:t>1) Öğrencinin İkamet Ettiği Adresi</a:t>
            </a:r>
          </a:p>
          <a:p>
            <a:pPr algn="ctr">
              <a:lnSpc>
                <a:spcPts val="6163"/>
              </a:lnSpc>
            </a:pPr>
            <a:r>
              <a:rPr lang="en-US" sz="4402">
                <a:solidFill>
                  <a:srgbClr val="FFFFFF"/>
                </a:solidFill>
                <a:latin typeface="Antonio"/>
              </a:rPr>
              <a:t>2) Ortaöğretim Başarı Puanı</a:t>
            </a:r>
          </a:p>
          <a:p>
            <a:pPr algn="ctr">
              <a:lnSpc>
                <a:spcPts val="6163"/>
              </a:lnSpc>
            </a:pPr>
            <a:r>
              <a:rPr lang="en-US" sz="4402">
                <a:solidFill>
                  <a:srgbClr val="FFFFFF"/>
                </a:solidFill>
                <a:latin typeface="Antonio"/>
              </a:rPr>
              <a:t>3) 8. Sınıf Özürsüz Devamsızlık</a:t>
            </a:r>
          </a:p>
          <a:p>
            <a:pPr algn="ctr">
              <a:lnSpc>
                <a:spcPts val="6163"/>
              </a:lnSpc>
            </a:pPr>
            <a:r>
              <a:rPr lang="en-US" sz="4402">
                <a:solidFill>
                  <a:srgbClr val="FFFFFF"/>
                </a:solidFill>
                <a:latin typeface="Antonio"/>
              </a:rPr>
              <a:t>4) Yıl Sonu Başarı Puanı Üstünlüğü (Sırasıyla 8, 7 Ve 6. Sınıf)</a:t>
            </a:r>
          </a:p>
          <a:p>
            <a:pPr algn="ctr">
              <a:lnSpc>
                <a:spcPts val="6163"/>
              </a:lnSpc>
              <a:spcBef>
                <a:spcPct val="0"/>
              </a:spcBef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4B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22369" y="510904"/>
            <a:ext cx="14643262" cy="9265191"/>
          </a:xfrm>
          <a:custGeom>
            <a:avLst/>
            <a:gdLst/>
            <a:ahLst/>
            <a:cxnLst/>
            <a:rect r="r" b="b" t="t" l="l"/>
            <a:pathLst>
              <a:path h="9265191" w="14643262">
                <a:moveTo>
                  <a:pt x="0" y="0"/>
                </a:moveTo>
                <a:lnTo>
                  <a:pt x="14643262" y="0"/>
                </a:lnTo>
                <a:lnTo>
                  <a:pt x="14643262" y="9265192"/>
                </a:lnTo>
                <a:lnTo>
                  <a:pt x="0" y="926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943443" y="8620409"/>
            <a:ext cx="2401115" cy="511150"/>
            <a:chOff x="0" y="0"/>
            <a:chExt cx="632392" cy="13462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2392" cy="134624"/>
            </a:xfrm>
            <a:custGeom>
              <a:avLst/>
              <a:gdLst/>
              <a:ahLst/>
              <a:cxnLst/>
              <a:rect r="r" b="b" t="t" l="l"/>
              <a:pathLst>
                <a:path h="134624" w="632392">
                  <a:moveTo>
                    <a:pt x="67312" y="0"/>
                  </a:moveTo>
                  <a:lnTo>
                    <a:pt x="565080" y="0"/>
                  </a:lnTo>
                  <a:cubicBezTo>
                    <a:pt x="582933" y="0"/>
                    <a:pt x="600054" y="7092"/>
                    <a:pt x="612677" y="19715"/>
                  </a:cubicBezTo>
                  <a:cubicBezTo>
                    <a:pt x="625301" y="32339"/>
                    <a:pt x="632392" y="49460"/>
                    <a:pt x="632392" y="67312"/>
                  </a:cubicBezTo>
                  <a:lnTo>
                    <a:pt x="632392" y="67312"/>
                  </a:lnTo>
                  <a:cubicBezTo>
                    <a:pt x="632392" y="104487"/>
                    <a:pt x="602256" y="134624"/>
                    <a:pt x="565080" y="134624"/>
                  </a:cubicBezTo>
                  <a:lnTo>
                    <a:pt x="67312" y="134624"/>
                  </a:lnTo>
                  <a:cubicBezTo>
                    <a:pt x="49460" y="134624"/>
                    <a:pt x="32339" y="127532"/>
                    <a:pt x="19715" y="114909"/>
                  </a:cubicBezTo>
                  <a:cubicBezTo>
                    <a:pt x="7092" y="102285"/>
                    <a:pt x="0" y="85164"/>
                    <a:pt x="0" y="67312"/>
                  </a:cubicBezTo>
                  <a:lnTo>
                    <a:pt x="0" y="67312"/>
                  </a:lnTo>
                  <a:cubicBezTo>
                    <a:pt x="0" y="49460"/>
                    <a:pt x="7092" y="32339"/>
                    <a:pt x="19715" y="19715"/>
                  </a:cubicBezTo>
                  <a:cubicBezTo>
                    <a:pt x="32339" y="7092"/>
                    <a:pt x="49460" y="0"/>
                    <a:pt x="67312" y="0"/>
                  </a:cubicBezTo>
                  <a:close/>
                </a:path>
              </a:pathLst>
            </a:custGeom>
            <a:solidFill>
              <a:srgbClr val="EFE7D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632392" cy="16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764B36"/>
                  </a:solidFill>
                  <a:latin typeface="Sorts Mill Goudy"/>
                </a:rPr>
                <a:t>@harikasite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967721" y="505682"/>
            <a:ext cx="6352559" cy="162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22"/>
              </a:lnSpc>
              <a:spcBef>
                <a:spcPct val="0"/>
              </a:spcBef>
            </a:pPr>
            <a:r>
              <a:rPr lang="en-US" sz="5352" spc="-107">
                <a:solidFill>
                  <a:srgbClr val="FF66C4"/>
                </a:solidFill>
                <a:latin typeface="RoxboroughCF"/>
              </a:rPr>
              <a:t>Yerel Yerleştirmede Öncelik Kimlerdedir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399999">
            <a:off x="902367" y="4724108"/>
            <a:ext cx="688004" cy="688004"/>
          </a:xfrm>
          <a:custGeom>
            <a:avLst/>
            <a:gdLst/>
            <a:ahLst/>
            <a:cxnLst/>
            <a:rect r="r" b="b" t="t" l="l"/>
            <a:pathLst>
              <a:path h="688004" w="688004">
                <a:moveTo>
                  <a:pt x="0" y="0"/>
                </a:moveTo>
                <a:lnTo>
                  <a:pt x="688004" y="0"/>
                </a:lnTo>
                <a:lnTo>
                  <a:pt x="688004" y="688005"/>
                </a:lnTo>
                <a:lnTo>
                  <a:pt x="0" y="688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99999">
            <a:off x="16694608" y="4724108"/>
            <a:ext cx="688004" cy="688004"/>
          </a:xfrm>
          <a:custGeom>
            <a:avLst/>
            <a:gdLst/>
            <a:ahLst/>
            <a:cxnLst/>
            <a:rect r="r" b="b" t="t" l="l"/>
            <a:pathLst>
              <a:path h="688004" w="688004">
                <a:moveTo>
                  <a:pt x="0" y="0"/>
                </a:moveTo>
                <a:lnTo>
                  <a:pt x="688004" y="0"/>
                </a:lnTo>
                <a:lnTo>
                  <a:pt x="688004" y="688005"/>
                </a:lnTo>
                <a:lnTo>
                  <a:pt x="0" y="688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97341" y="3056478"/>
            <a:ext cx="13690298" cy="518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3"/>
              </a:lnSpc>
            </a:pPr>
            <a:r>
              <a:rPr lang="en-US" sz="3211" spc="-64">
                <a:solidFill>
                  <a:srgbClr val="FFDE59"/>
                </a:solidFill>
                <a:latin typeface="RoxboroughCF"/>
              </a:rPr>
              <a:t>1) Öğrenciler, İkamet Adresine Göre Bulunduğu Kayıt Alanından Okul Tercih Etmeleri Durumunda, Aynı Okulu Tercih Eden Komşu Kayıt Alanındaki Öğrencilerden; Komşu Kayıt Alanındaki Öğrenciler De Diğer Kayıt Alanlarındaki Öğrencilerden Öncelikli Yerleştirilecektir.</a:t>
            </a:r>
          </a:p>
          <a:p>
            <a:pPr algn="ctr">
              <a:lnSpc>
                <a:spcPts val="3853"/>
              </a:lnSpc>
            </a:pPr>
          </a:p>
          <a:p>
            <a:pPr algn="ctr">
              <a:lnSpc>
                <a:spcPts val="3853"/>
              </a:lnSpc>
            </a:pPr>
            <a:r>
              <a:rPr lang="en-US" sz="3211" spc="-64">
                <a:solidFill>
                  <a:srgbClr val="FFDE59"/>
                </a:solidFill>
                <a:latin typeface="RoxboroughCF"/>
              </a:rPr>
              <a:t>2) Yerleştirmede, Okul Başarı Puanı Yüksek Olan Öğrenciler Öncelikli Olarak Yerleştirilecektir.</a:t>
            </a:r>
          </a:p>
          <a:p>
            <a:pPr algn="ctr">
              <a:lnSpc>
                <a:spcPts val="3853"/>
              </a:lnSpc>
            </a:pPr>
          </a:p>
          <a:p>
            <a:pPr algn="ctr">
              <a:lnSpc>
                <a:spcPts val="3970"/>
              </a:lnSpc>
            </a:pPr>
            <a:r>
              <a:rPr lang="en-US" sz="3309" spc="-66">
                <a:solidFill>
                  <a:srgbClr val="FFDE59"/>
                </a:solidFill>
                <a:latin typeface="RoxboroughCF"/>
              </a:rPr>
              <a:t>3) Yerleştirmede, 8’inci Sınıfta Okula Özürsüz Devamsızlık Yapılan Gün Sayısı Az Olan Öğrenciler Öncelikli Olarak Yerleştirilecektir.</a:t>
            </a:r>
          </a:p>
          <a:p>
            <a:pPr algn="ctr" marL="0" indent="0" lvl="0">
              <a:lnSpc>
                <a:spcPts val="2411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2300" y="188754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1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28454" y="0"/>
            <a:ext cx="3759546" cy="10287000"/>
            <a:chOff x="0" y="0"/>
            <a:chExt cx="5012728" cy="13716000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5012728" cy="13716000"/>
            </a:xfrm>
            <a:prstGeom prst="rect">
              <a:avLst/>
            </a:prstGeom>
            <a:solidFill>
              <a:srgbClr val="829A8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474736" y="4001905"/>
            <a:ext cx="4778121" cy="4204234"/>
          </a:xfrm>
          <a:custGeom>
            <a:avLst/>
            <a:gdLst/>
            <a:ahLst/>
            <a:cxnLst/>
            <a:rect r="r" b="b" t="t" l="l"/>
            <a:pathLst>
              <a:path h="4204234" w="4778121">
                <a:moveTo>
                  <a:pt x="0" y="0"/>
                </a:moveTo>
                <a:lnTo>
                  <a:pt x="4778122" y="0"/>
                </a:lnTo>
                <a:lnTo>
                  <a:pt x="4778122" y="4204234"/>
                </a:lnTo>
                <a:lnTo>
                  <a:pt x="0" y="4204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0641" y="813788"/>
            <a:ext cx="1673157" cy="1305062"/>
          </a:xfrm>
          <a:custGeom>
            <a:avLst/>
            <a:gdLst/>
            <a:ahLst/>
            <a:cxnLst/>
            <a:rect r="r" b="b" t="t" l="l"/>
            <a:pathLst>
              <a:path h="1305062" w="1673157">
                <a:moveTo>
                  <a:pt x="0" y="0"/>
                </a:moveTo>
                <a:lnTo>
                  <a:pt x="1673157" y="0"/>
                </a:lnTo>
                <a:lnTo>
                  <a:pt x="1673157" y="1305062"/>
                </a:lnTo>
                <a:lnTo>
                  <a:pt x="0" y="130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34087" y="106533"/>
            <a:ext cx="6588734" cy="9363833"/>
          </a:xfrm>
          <a:custGeom>
            <a:avLst/>
            <a:gdLst/>
            <a:ahLst/>
            <a:cxnLst/>
            <a:rect r="r" b="b" t="t" l="l"/>
            <a:pathLst>
              <a:path h="9363833" w="6588734">
                <a:moveTo>
                  <a:pt x="0" y="0"/>
                </a:moveTo>
                <a:lnTo>
                  <a:pt x="6588734" y="0"/>
                </a:lnTo>
                <a:lnTo>
                  <a:pt x="6588734" y="9363834"/>
                </a:lnTo>
                <a:lnTo>
                  <a:pt x="0" y="9363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75161" y="6386788"/>
            <a:ext cx="1144501" cy="1135532"/>
          </a:xfrm>
          <a:custGeom>
            <a:avLst/>
            <a:gdLst/>
            <a:ahLst/>
            <a:cxnLst/>
            <a:rect r="r" b="b" t="t" l="l"/>
            <a:pathLst>
              <a:path h="1135532" w="1144501">
                <a:moveTo>
                  <a:pt x="0" y="0"/>
                </a:moveTo>
                <a:lnTo>
                  <a:pt x="1144501" y="0"/>
                </a:lnTo>
                <a:lnTo>
                  <a:pt x="1144501" y="1135532"/>
                </a:lnTo>
                <a:lnTo>
                  <a:pt x="0" y="1135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631155" y="1390119"/>
            <a:ext cx="6777012" cy="231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5"/>
              </a:lnSpc>
            </a:pPr>
          </a:p>
          <a:p>
            <a:pPr algn="ctr">
              <a:lnSpc>
                <a:spcPts val="4625"/>
              </a:lnSpc>
            </a:pPr>
            <a:r>
              <a:rPr lang="en-US" sz="3304">
                <a:solidFill>
                  <a:srgbClr val="294152"/>
                </a:solidFill>
                <a:latin typeface="Lovelo"/>
              </a:rPr>
              <a:t>MERKEZI YERLEŞTIRME NASIL YAPILACAK</a:t>
            </a:r>
          </a:p>
          <a:p>
            <a:pPr algn="ctr">
              <a:lnSpc>
                <a:spcPts val="4625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8975161" y="4597997"/>
            <a:ext cx="4089000" cy="27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</a:p>
          <a:p>
            <a:pPr algn="ctr">
              <a:lnSpc>
                <a:spcPts val="4320"/>
              </a:lnSpc>
            </a:pPr>
            <a:r>
              <a:rPr lang="en-US" sz="3085">
                <a:solidFill>
                  <a:srgbClr val="F7F1EA"/>
                </a:solidFill>
                <a:latin typeface="Montserrat Bold"/>
              </a:rPr>
              <a:t>Merkezi Yerleştirmede Kriterler</a:t>
            </a:r>
          </a:p>
          <a:p>
            <a:pPr algn="ctr">
              <a:lnSpc>
                <a:spcPts val="432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310231" y="508747"/>
            <a:ext cx="7668857" cy="8749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0"/>
              </a:lnSpc>
            </a:pPr>
            <a:r>
              <a:rPr lang="en-US" sz="3970">
                <a:solidFill>
                  <a:srgbClr val="829A84"/>
                </a:solidFill>
                <a:latin typeface="Decalotype"/>
              </a:rPr>
              <a:t>1) SINAV PUANI</a:t>
            </a:r>
          </a:p>
          <a:p>
            <a:pPr algn="ctr">
              <a:lnSpc>
                <a:spcPts val="3970"/>
              </a:lnSpc>
            </a:pPr>
          </a:p>
          <a:p>
            <a:pPr algn="ctr">
              <a:lnSpc>
                <a:spcPts val="3970"/>
              </a:lnSpc>
            </a:pPr>
            <a:r>
              <a:rPr lang="en-US" sz="3970">
                <a:solidFill>
                  <a:srgbClr val="829A84"/>
                </a:solidFill>
                <a:latin typeface="Decalotype"/>
              </a:rPr>
              <a:t>2) Ortaöğretim Başarı Puanı</a:t>
            </a:r>
          </a:p>
          <a:p>
            <a:pPr algn="ctr">
              <a:lnSpc>
                <a:spcPts val="3970"/>
              </a:lnSpc>
            </a:pPr>
          </a:p>
          <a:p>
            <a:pPr algn="ctr">
              <a:lnSpc>
                <a:spcPts val="3970"/>
              </a:lnSpc>
            </a:pPr>
            <a:r>
              <a:rPr lang="en-US" sz="3970">
                <a:solidFill>
                  <a:srgbClr val="829A84"/>
                </a:solidFill>
                <a:latin typeface="Decalotype"/>
              </a:rPr>
              <a:t>3) Yıl Sonu Başarı Puanı Üstünlüğü (Sırasıyla 8, 7 Ve 6. Sınıf)</a:t>
            </a:r>
          </a:p>
          <a:p>
            <a:pPr algn="ctr">
              <a:lnSpc>
                <a:spcPts val="3200"/>
              </a:lnSpc>
            </a:pPr>
          </a:p>
          <a:p>
            <a:pPr algn="ctr">
              <a:lnSpc>
                <a:spcPts val="3970"/>
              </a:lnSpc>
            </a:pPr>
            <a:r>
              <a:rPr lang="en-US" sz="3970">
                <a:solidFill>
                  <a:srgbClr val="829A84"/>
                </a:solidFill>
                <a:latin typeface="Decalotype"/>
              </a:rPr>
              <a:t>4) 8. Sınıf Özürsüz Devamsızlık</a:t>
            </a:r>
          </a:p>
          <a:p>
            <a:pPr algn="ctr">
              <a:lnSpc>
                <a:spcPts val="3970"/>
              </a:lnSpc>
            </a:pPr>
          </a:p>
          <a:p>
            <a:pPr algn="ctr">
              <a:lnSpc>
                <a:spcPts val="3970"/>
              </a:lnSpc>
            </a:pPr>
            <a:r>
              <a:rPr lang="en-US" sz="3970">
                <a:solidFill>
                  <a:srgbClr val="829A84"/>
                </a:solidFill>
                <a:latin typeface="Decalotype"/>
              </a:rPr>
              <a:t>5) Tercih Önceliği</a:t>
            </a:r>
          </a:p>
          <a:p>
            <a:pPr algn="ctr">
              <a:lnSpc>
                <a:spcPts val="3970"/>
              </a:lnSpc>
            </a:pPr>
          </a:p>
          <a:p>
            <a:pPr algn="ctr">
              <a:lnSpc>
                <a:spcPts val="3970"/>
              </a:lnSpc>
            </a:pPr>
            <a:r>
              <a:rPr lang="en-US" sz="3970">
                <a:solidFill>
                  <a:srgbClr val="829A84"/>
                </a:solidFill>
                <a:latin typeface="Decalotype"/>
              </a:rPr>
              <a:t>6) Öğrencinin Yaşı (Küçük Olana)</a:t>
            </a:r>
          </a:p>
          <a:p>
            <a:pPr algn="ctr">
              <a:lnSpc>
                <a:spcPts val="7070"/>
              </a:lnSpc>
            </a:pPr>
          </a:p>
          <a:p>
            <a:pPr algn="ctr">
              <a:lnSpc>
                <a:spcPts val="3970"/>
              </a:lnSpc>
            </a:pPr>
            <a:r>
              <a:rPr lang="en-US" sz="3970">
                <a:solidFill>
                  <a:srgbClr val="829A84"/>
                </a:solidFill>
                <a:latin typeface="Decalotype"/>
              </a:rPr>
              <a:t>Öncelikle Sınav Puanına Bakılacak Eşitlik Olması Durumunda Sırasıyla Diğer Kriterlere Bakılacak.</a:t>
            </a:r>
          </a:p>
          <a:p>
            <a:pPr algn="ctr">
              <a:lnSpc>
                <a:spcPts val="3970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943907" y="7635572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3" y="0"/>
                </a:lnTo>
                <a:lnTo>
                  <a:pt x="2315393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95040" y="5600908"/>
            <a:ext cx="21975067" cy="18219328"/>
          </a:xfrm>
          <a:custGeom>
            <a:avLst/>
            <a:gdLst/>
            <a:ahLst/>
            <a:cxnLst/>
            <a:rect r="r" b="b" t="t" l="l"/>
            <a:pathLst>
              <a:path h="18219328" w="21975067">
                <a:moveTo>
                  <a:pt x="0" y="0"/>
                </a:moveTo>
                <a:lnTo>
                  <a:pt x="21975067" y="0"/>
                </a:lnTo>
                <a:lnTo>
                  <a:pt x="21975067" y="18219328"/>
                </a:lnTo>
                <a:lnTo>
                  <a:pt x="0" y="18219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01162" y="-5067737"/>
            <a:ext cx="11677907" cy="9682047"/>
          </a:xfrm>
          <a:custGeom>
            <a:avLst/>
            <a:gdLst/>
            <a:ahLst/>
            <a:cxnLst/>
            <a:rect r="r" b="b" t="t" l="l"/>
            <a:pathLst>
              <a:path h="9682047" w="11677907">
                <a:moveTo>
                  <a:pt x="0" y="0"/>
                </a:moveTo>
                <a:lnTo>
                  <a:pt x="11677907" y="0"/>
                </a:lnTo>
                <a:lnTo>
                  <a:pt x="11677907" y="9682047"/>
                </a:lnTo>
                <a:lnTo>
                  <a:pt x="0" y="968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99647" y="5945363"/>
            <a:ext cx="3790514" cy="5004950"/>
          </a:xfrm>
          <a:custGeom>
            <a:avLst/>
            <a:gdLst/>
            <a:ahLst/>
            <a:cxnLst/>
            <a:rect r="r" b="b" t="t" l="l"/>
            <a:pathLst>
              <a:path h="5004950" w="3790514">
                <a:moveTo>
                  <a:pt x="0" y="0"/>
                </a:moveTo>
                <a:lnTo>
                  <a:pt x="3790514" y="0"/>
                </a:lnTo>
                <a:lnTo>
                  <a:pt x="3790514" y="5004950"/>
                </a:lnTo>
                <a:lnTo>
                  <a:pt x="0" y="5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37791" y="215803"/>
            <a:ext cx="5074305" cy="4114800"/>
          </a:xfrm>
          <a:custGeom>
            <a:avLst/>
            <a:gdLst/>
            <a:ahLst/>
            <a:cxnLst/>
            <a:rect r="r" b="b" t="t" l="l"/>
            <a:pathLst>
              <a:path h="4114800" w="5074305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4330603"/>
            <a:ext cx="7586063" cy="4117235"/>
          </a:xfrm>
          <a:custGeom>
            <a:avLst/>
            <a:gdLst/>
            <a:ahLst/>
            <a:cxnLst/>
            <a:rect r="r" b="b" t="t" l="l"/>
            <a:pathLst>
              <a:path h="4117235" w="7586063">
                <a:moveTo>
                  <a:pt x="0" y="0"/>
                </a:moveTo>
                <a:lnTo>
                  <a:pt x="7586063" y="0"/>
                </a:lnTo>
                <a:lnTo>
                  <a:pt x="7586063" y="4117235"/>
                </a:lnTo>
                <a:lnTo>
                  <a:pt x="0" y="41172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762" r="0" b="-176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49240" y="574368"/>
            <a:ext cx="10542669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00"/>
              </a:lnSpc>
            </a:pPr>
            <a:r>
              <a:rPr lang="en-US" sz="5000">
                <a:solidFill>
                  <a:srgbClr val="1D4355"/>
                </a:solidFill>
                <a:latin typeface="Klein Heavy"/>
              </a:rPr>
              <a:t>Belirli Okullarda Yığılma Olursa?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449732" y="2342985"/>
            <a:ext cx="11942177" cy="3988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3"/>
              </a:lnSpc>
            </a:pPr>
            <a:r>
              <a:rPr lang="en-US" sz="3548">
                <a:solidFill>
                  <a:srgbClr val="1D4355"/>
                </a:solidFill>
                <a:latin typeface="Klein Bold"/>
              </a:rPr>
              <a:t>1) ÖĞRENCININ İKAMET ADRESI</a:t>
            </a:r>
          </a:p>
          <a:p>
            <a:pPr algn="ctr">
              <a:lnSpc>
                <a:spcPts val="3903"/>
              </a:lnSpc>
            </a:pPr>
          </a:p>
          <a:p>
            <a:pPr algn="ctr">
              <a:lnSpc>
                <a:spcPts val="3903"/>
              </a:lnSpc>
            </a:pPr>
            <a:r>
              <a:rPr lang="en-US" sz="3548">
                <a:solidFill>
                  <a:srgbClr val="1D4355"/>
                </a:solidFill>
                <a:latin typeface="Klein Bold"/>
              </a:rPr>
              <a:t>2) Ortaöğretim Başarı Puanı (OBP)</a:t>
            </a:r>
          </a:p>
          <a:p>
            <a:pPr algn="ctr">
              <a:lnSpc>
                <a:spcPts val="3903"/>
              </a:lnSpc>
            </a:pPr>
          </a:p>
          <a:p>
            <a:pPr algn="ctr">
              <a:lnSpc>
                <a:spcPts val="3903"/>
              </a:lnSpc>
            </a:pPr>
            <a:r>
              <a:rPr lang="en-US" sz="3548">
                <a:solidFill>
                  <a:srgbClr val="1D4355"/>
                </a:solidFill>
                <a:latin typeface="Klein Bold"/>
              </a:rPr>
              <a:t>3) 8. Sınıf Özürsüz Devamsızlık</a:t>
            </a:r>
          </a:p>
          <a:p>
            <a:pPr algn="ctr">
              <a:lnSpc>
                <a:spcPts val="3903"/>
              </a:lnSpc>
            </a:pPr>
          </a:p>
          <a:p>
            <a:pPr algn="ctr">
              <a:lnSpc>
                <a:spcPts val="3903"/>
              </a:lnSpc>
            </a:pPr>
            <a:r>
              <a:rPr lang="en-US" sz="3548">
                <a:solidFill>
                  <a:srgbClr val="1D4355"/>
                </a:solidFill>
                <a:latin typeface="Klein Bold"/>
              </a:rPr>
              <a:t>4) Yıl Sonu Başarı Puanı Üstünlüğü </a:t>
            </a:r>
          </a:p>
          <a:p>
            <a:pPr algn="ctr">
              <a:lnSpc>
                <a:spcPts val="3903"/>
              </a:lnSpc>
            </a:pPr>
            <a:r>
              <a:rPr lang="en-US" sz="3548">
                <a:solidFill>
                  <a:srgbClr val="1D4355"/>
                </a:solidFill>
                <a:latin typeface="Klein Bold"/>
              </a:rPr>
              <a:t>(Sırasıyla 8, 7 Ve 6. Sınıf)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61998" y="215803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3" y="0"/>
                </a:lnTo>
                <a:lnTo>
                  <a:pt x="2315393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207075">
            <a:off x="5369742" y="-740308"/>
            <a:ext cx="3958482" cy="6423500"/>
          </a:xfrm>
          <a:custGeom>
            <a:avLst/>
            <a:gdLst/>
            <a:ahLst/>
            <a:cxnLst/>
            <a:rect r="r" b="b" t="t" l="l"/>
            <a:pathLst>
              <a:path h="6423500" w="3958482">
                <a:moveTo>
                  <a:pt x="0" y="0"/>
                </a:moveTo>
                <a:lnTo>
                  <a:pt x="3958482" y="0"/>
                </a:lnTo>
                <a:lnTo>
                  <a:pt x="3958482" y="6423500"/>
                </a:lnTo>
                <a:lnTo>
                  <a:pt x="0" y="642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9403">
            <a:off x="3429319" y="3558976"/>
            <a:ext cx="10307741" cy="5888297"/>
          </a:xfrm>
          <a:custGeom>
            <a:avLst/>
            <a:gdLst/>
            <a:ahLst/>
            <a:cxnLst/>
            <a:rect r="r" b="b" t="t" l="l"/>
            <a:pathLst>
              <a:path h="5888297" w="10307741">
                <a:moveTo>
                  <a:pt x="0" y="0"/>
                </a:moveTo>
                <a:lnTo>
                  <a:pt x="10307740" y="0"/>
                </a:lnTo>
                <a:lnTo>
                  <a:pt x="10307740" y="5888297"/>
                </a:lnTo>
                <a:lnTo>
                  <a:pt x="0" y="5888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1289358" y="51478"/>
            <a:ext cx="6780985" cy="4839928"/>
          </a:xfrm>
          <a:custGeom>
            <a:avLst/>
            <a:gdLst/>
            <a:ahLst/>
            <a:cxnLst/>
            <a:rect r="r" b="b" t="t" l="l"/>
            <a:pathLst>
              <a:path h="4839928" w="6780985">
                <a:moveTo>
                  <a:pt x="0" y="0"/>
                </a:moveTo>
                <a:lnTo>
                  <a:pt x="6780985" y="0"/>
                </a:lnTo>
                <a:lnTo>
                  <a:pt x="6780985" y="4839928"/>
                </a:lnTo>
                <a:lnTo>
                  <a:pt x="0" y="48399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70031">
            <a:off x="12170126" y="999989"/>
            <a:ext cx="5020448" cy="3000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17"/>
              </a:lnSpc>
            </a:pPr>
            <a:r>
              <a:rPr lang="en-US" sz="6241" spc="124">
                <a:solidFill>
                  <a:srgbClr val="3B302D"/>
                </a:solidFill>
                <a:latin typeface="Farsan"/>
              </a:rPr>
              <a:t>ÖZEL OKULLARA YERLEŞTIRME NASIL YAPILACAK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7828066">
            <a:off x="-490347" y="2729832"/>
            <a:ext cx="4629118" cy="5031650"/>
          </a:xfrm>
          <a:custGeom>
            <a:avLst/>
            <a:gdLst/>
            <a:ahLst/>
            <a:cxnLst/>
            <a:rect r="r" b="b" t="t" l="l"/>
            <a:pathLst>
              <a:path h="5031650" w="4629118">
                <a:moveTo>
                  <a:pt x="0" y="0"/>
                </a:moveTo>
                <a:lnTo>
                  <a:pt x="4629118" y="0"/>
                </a:lnTo>
                <a:lnTo>
                  <a:pt x="4629118" y="5031649"/>
                </a:lnTo>
                <a:lnTo>
                  <a:pt x="0" y="5031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8475521">
            <a:off x="2863155" y="6620268"/>
            <a:ext cx="2396584" cy="3277380"/>
          </a:xfrm>
          <a:custGeom>
            <a:avLst/>
            <a:gdLst/>
            <a:ahLst/>
            <a:cxnLst/>
            <a:rect r="r" b="b" t="t" l="l"/>
            <a:pathLst>
              <a:path h="3277380" w="2396584">
                <a:moveTo>
                  <a:pt x="0" y="0"/>
                </a:moveTo>
                <a:lnTo>
                  <a:pt x="2396584" y="0"/>
                </a:lnTo>
                <a:lnTo>
                  <a:pt x="2396584" y="3277380"/>
                </a:lnTo>
                <a:lnTo>
                  <a:pt x="0" y="3277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700000">
            <a:off x="12266654" y="6986619"/>
            <a:ext cx="450739" cy="3305416"/>
          </a:xfrm>
          <a:custGeom>
            <a:avLst/>
            <a:gdLst/>
            <a:ahLst/>
            <a:cxnLst/>
            <a:rect r="r" b="b" t="t" l="l"/>
            <a:pathLst>
              <a:path h="3305416" w="450739">
                <a:moveTo>
                  <a:pt x="0" y="0"/>
                </a:moveTo>
                <a:lnTo>
                  <a:pt x="450738" y="0"/>
                </a:lnTo>
                <a:lnTo>
                  <a:pt x="450738" y="3305417"/>
                </a:lnTo>
                <a:lnTo>
                  <a:pt x="0" y="33054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02551" y="4261234"/>
            <a:ext cx="6361276" cy="4378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1"/>
              </a:lnSpc>
            </a:pPr>
            <a:r>
              <a:rPr lang="en-US" sz="4340">
                <a:solidFill>
                  <a:srgbClr val="2E2C2B"/>
                </a:solidFill>
                <a:latin typeface="True Typewriter PolygloTT"/>
              </a:rPr>
              <a:t>• Özel Okullar İsterlerse Kendi Sınavlarını Yapabilecek.</a:t>
            </a:r>
          </a:p>
          <a:p>
            <a:pPr algn="ctr">
              <a:lnSpc>
                <a:spcPts val="4861"/>
              </a:lnSpc>
            </a:pPr>
          </a:p>
          <a:p>
            <a:pPr algn="ctr" marL="0" indent="0" lvl="0">
              <a:lnSpc>
                <a:spcPts val="4861"/>
              </a:lnSpc>
            </a:pPr>
            <a:r>
              <a:rPr lang="en-US" sz="4340">
                <a:solidFill>
                  <a:srgbClr val="2E2C2B"/>
                </a:solidFill>
                <a:latin typeface="True Typewriter PolygloTT"/>
              </a:rPr>
              <a:t>• İsteyen Özel Okullar Merkezi Sınava Göre Öğrenci Alabilecek.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61998" y="215803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3" y="0"/>
                </a:lnTo>
                <a:lnTo>
                  <a:pt x="2315393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152" r="0" b="-1152"/>
            </a:stretch>
          </a:blipFill>
        </p:spPr>
      </p:sp>
    </p:spTree>
  </p:cSld>
  <p:clrMapOvr>
    <a:masterClrMapping/>
  </p:clrMapOvr>
  <p:transition spd="slow">
    <p:cover dir="rd"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1273" y="1793707"/>
            <a:ext cx="7845274" cy="10458172"/>
          </a:xfrm>
          <a:custGeom>
            <a:avLst/>
            <a:gdLst/>
            <a:ahLst/>
            <a:cxnLst/>
            <a:rect r="r" b="b" t="t" l="l"/>
            <a:pathLst>
              <a:path h="10458172" w="7845274">
                <a:moveTo>
                  <a:pt x="0" y="0"/>
                </a:moveTo>
                <a:lnTo>
                  <a:pt x="7845275" y="0"/>
                </a:lnTo>
                <a:lnTo>
                  <a:pt x="7845275" y="10458172"/>
                </a:lnTo>
                <a:lnTo>
                  <a:pt x="0" y="10458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1629" y="2285955"/>
            <a:ext cx="10826748" cy="2451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26"/>
              </a:lnSpc>
            </a:pPr>
            <a:r>
              <a:rPr lang="en-US" sz="4870" spc="131">
                <a:solidFill>
                  <a:srgbClr val="F4D9B3"/>
                </a:solidFill>
                <a:latin typeface="IM Fell English SC"/>
              </a:rPr>
              <a:t>Güzel Sanatlar Ve Spor Liselerine Yerleştirme İşlemleri Nasıl Yapılacak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5386195" y="5143500"/>
            <a:ext cx="3746210" cy="9221440"/>
          </a:xfrm>
          <a:custGeom>
            <a:avLst/>
            <a:gdLst/>
            <a:ahLst/>
            <a:cxnLst/>
            <a:rect r="r" b="b" t="t" l="l"/>
            <a:pathLst>
              <a:path h="9221440" w="3746210">
                <a:moveTo>
                  <a:pt x="3746210" y="0"/>
                </a:moveTo>
                <a:lnTo>
                  <a:pt x="0" y="0"/>
                </a:lnTo>
                <a:lnTo>
                  <a:pt x="0" y="9221440"/>
                </a:lnTo>
                <a:lnTo>
                  <a:pt x="3746210" y="9221440"/>
                </a:lnTo>
                <a:lnTo>
                  <a:pt x="374621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97889">
            <a:off x="14632272" y="8106071"/>
            <a:ext cx="3180028" cy="7827761"/>
          </a:xfrm>
          <a:custGeom>
            <a:avLst/>
            <a:gdLst/>
            <a:ahLst/>
            <a:cxnLst/>
            <a:rect r="r" b="b" t="t" l="l"/>
            <a:pathLst>
              <a:path h="7827761" w="3180028">
                <a:moveTo>
                  <a:pt x="0" y="0"/>
                </a:moveTo>
                <a:lnTo>
                  <a:pt x="3180028" y="0"/>
                </a:lnTo>
                <a:lnTo>
                  <a:pt x="3180028" y="7827761"/>
                </a:lnTo>
                <a:lnTo>
                  <a:pt x="0" y="7827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07004">
            <a:off x="-4972187" y="-2030795"/>
            <a:ext cx="13767988" cy="4806280"/>
          </a:xfrm>
          <a:custGeom>
            <a:avLst/>
            <a:gdLst/>
            <a:ahLst/>
            <a:cxnLst/>
            <a:rect r="r" b="b" t="t" l="l"/>
            <a:pathLst>
              <a:path h="4806280" w="13767988">
                <a:moveTo>
                  <a:pt x="0" y="0"/>
                </a:moveTo>
                <a:lnTo>
                  <a:pt x="13767988" y="0"/>
                </a:lnTo>
                <a:lnTo>
                  <a:pt x="13767988" y="4806280"/>
                </a:lnTo>
                <a:lnTo>
                  <a:pt x="0" y="4806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606" r="-606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2636771">
            <a:off x="14226287" y="969385"/>
            <a:ext cx="3758316" cy="2390769"/>
          </a:xfrm>
          <a:custGeom>
            <a:avLst/>
            <a:gdLst/>
            <a:ahLst/>
            <a:cxnLst/>
            <a:rect r="r" b="b" t="t" l="l"/>
            <a:pathLst>
              <a:path h="2390769" w="3758316">
                <a:moveTo>
                  <a:pt x="3758316" y="0"/>
                </a:moveTo>
                <a:lnTo>
                  <a:pt x="0" y="0"/>
                </a:lnTo>
                <a:lnTo>
                  <a:pt x="0" y="2390770"/>
                </a:lnTo>
                <a:lnTo>
                  <a:pt x="3758316" y="2390770"/>
                </a:lnTo>
                <a:lnTo>
                  <a:pt x="3758316" y="0"/>
                </a:lnTo>
                <a:close/>
              </a:path>
            </a:pathLst>
          </a:custGeom>
          <a:blipFill>
            <a:blip r:embed="rId8"/>
            <a:stretch>
              <a:fillRect l="0" t="-90169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434097" y="8068439"/>
            <a:ext cx="3821015" cy="2980392"/>
          </a:xfrm>
          <a:custGeom>
            <a:avLst/>
            <a:gdLst/>
            <a:ahLst/>
            <a:cxnLst/>
            <a:rect r="r" b="b" t="t" l="l"/>
            <a:pathLst>
              <a:path h="2980392" w="3821015">
                <a:moveTo>
                  <a:pt x="0" y="0"/>
                </a:moveTo>
                <a:lnTo>
                  <a:pt x="3821015" y="0"/>
                </a:lnTo>
                <a:lnTo>
                  <a:pt x="3821015" y="2980392"/>
                </a:lnTo>
                <a:lnTo>
                  <a:pt x="0" y="2980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5599052"/>
            <a:ext cx="11022598" cy="256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2783" u="sng">
                <a:solidFill>
                  <a:srgbClr val="FEF1DA"/>
                </a:solidFill>
                <a:latin typeface="Atkinson Hyperlegible Bold"/>
                <a:hlinkClick r:id="rId11" tooltip="https://www.guncel-egitim.org/guzel-sanatlar-lisesinde-hangi-dersler-var/"/>
              </a:rPr>
              <a:t>Güzel Sanatlar</a:t>
            </a:r>
            <a:r>
              <a:rPr lang="en-US" sz="2783">
                <a:solidFill>
                  <a:srgbClr val="FEF1DA"/>
                </a:solidFill>
                <a:latin typeface="Atkinson Hyperlegible Bold"/>
              </a:rPr>
              <a:t> Ve Spor Liselerine Başvuru Ve Yerleştirme İşlemleri Haziran – Temmuz Aylarında Yapılacak.</a:t>
            </a:r>
          </a:p>
          <a:p>
            <a:pPr algn="ctr">
              <a:lnSpc>
                <a:spcPts val="3733"/>
              </a:lnSpc>
            </a:pPr>
          </a:p>
          <a:p>
            <a:pPr algn="ctr">
              <a:lnSpc>
                <a:spcPts val="3340"/>
              </a:lnSpc>
            </a:pPr>
            <a:r>
              <a:rPr lang="en-US" sz="2783">
                <a:solidFill>
                  <a:srgbClr val="FEF1DA"/>
                </a:solidFill>
                <a:latin typeface="Atkinson Hyperlegible Bold"/>
              </a:rPr>
              <a:t>Öğrencilerin Yetenek Sınavı (% 70) Ve OBP (Öğretim Başarı Puanı % 30) Kriterlerine Yerleştirme Yapılacak.</a:t>
            </a:r>
          </a:p>
          <a:p>
            <a:pPr algn="ctr">
              <a:lnSpc>
                <a:spcPts val="3340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9544" y="129212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5" r="0" b="-5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63033" y="7387352"/>
            <a:ext cx="5275793" cy="3836941"/>
          </a:xfrm>
          <a:custGeom>
            <a:avLst/>
            <a:gdLst/>
            <a:ahLst/>
            <a:cxnLst/>
            <a:rect r="r" b="b" t="t" l="l"/>
            <a:pathLst>
              <a:path h="3836941" w="5275793">
                <a:moveTo>
                  <a:pt x="0" y="0"/>
                </a:moveTo>
                <a:lnTo>
                  <a:pt x="5275793" y="0"/>
                </a:lnTo>
                <a:lnTo>
                  <a:pt x="5275793" y="3836940"/>
                </a:lnTo>
                <a:lnTo>
                  <a:pt x="0" y="38369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226469" y="394770"/>
            <a:ext cx="10228058" cy="1710875"/>
          </a:xfrm>
          <a:custGeom>
            <a:avLst/>
            <a:gdLst/>
            <a:ahLst/>
            <a:cxnLst/>
            <a:rect r="r" b="b" t="t" l="l"/>
            <a:pathLst>
              <a:path h="1710875" w="10228058">
                <a:moveTo>
                  <a:pt x="0" y="0"/>
                </a:moveTo>
                <a:lnTo>
                  <a:pt x="10228058" y="0"/>
                </a:lnTo>
                <a:lnTo>
                  <a:pt x="10228058" y="1710875"/>
                </a:lnTo>
                <a:lnTo>
                  <a:pt x="0" y="1710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848474" y="-152400"/>
            <a:ext cx="8803876" cy="2821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59"/>
              </a:lnSpc>
            </a:pPr>
            <a:r>
              <a:rPr lang="en-US" sz="8114">
                <a:solidFill>
                  <a:srgbClr val="01070A"/>
                </a:solidFill>
                <a:latin typeface="Carelia"/>
              </a:rPr>
              <a:t>Hangi Lise Tercih Edilmeli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454527" y="6679879"/>
            <a:ext cx="5192376" cy="3933618"/>
          </a:xfrm>
          <a:custGeom>
            <a:avLst/>
            <a:gdLst/>
            <a:ahLst/>
            <a:cxnLst/>
            <a:rect r="r" b="b" t="t" l="l"/>
            <a:pathLst>
              <a:path h="3933618" w="5192376">
                <a:moveTo>
                  <a:pt x="0" y="0"/>
                </a:moveTo>
                <a:lnTo>
                  <a:pt x="5192376" y="0"/>
                </a:lnTo>
                <a:lnTo>
                  <a:pt x="5192376" y="3933618"/>
                </a:lnTo>
                <a:lnTo>
                  <a:pt x="0" y="3933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08980" y="-1652824"/>
            <a:ext cx="8905028" cy="5575060"/>
          </a:xfrm>
          <a:custGeom>
            <a:avLst/>
            <a:gdLst/>
            <a:ahLst/>
            <a:cxnLst/>
            <a:rect r="r" b="b" t="t" l="l"/>
            <a:pathLst>
              <a:path h="5575060" w="8905028">
                <a:moveTo>
                  <a:pt x="0" y="0"/>
                </a:moveTo>
                <a:lnTo>
                  <a:pt x="8905029" y="0"/>
                </a:lnTo>
                <a:lnTo>
                  <a:pt x="8905029" y="5575060"/>
                </a:lnTo>
                <a:lnTo>
                  <a:pt x="0" y="55750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3495846">
            <a:off x="-3929800" y="-2685694"/>
            <a:ext cx="5243739" cy="7338566"/>
          </a:xfrm>
          <a:custGeom>
            <a:avLst/>
            <a:gdLst/>
            <a:ahLst/>
            <a:cxnLst/>
            <a:rect r="r" b="b" t="t" l="l"/>
            <a:pathLst>
              <a:path h="7338566" w="5243739">
                <a:moveTo>
                  <a:pt x="0" y="0"/>
                </a:moveTo>
                <a:lnTo>
                  <a:pt x="5243739" y="0"/>
                </a:lnTo>
                <a:lnTo>
                  <a:pt x="5243739" y="7338565"/>
                </a:lnTo>
                <a:lnTo>
                  <a:pt x="0" y="7338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612760" y="2909292"/>
            <a:ext cx="11984533" cy="695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1070A"/>
                </a:solidFill>
                <a:latin typeface="Dosis Bold"/>
              </a:rPr>
              <a:t>• Lise Aşamasında Bir Meslek Öğrenmek İsteyip Mezuniyetin Ardından Direkt İş Hayatına Atılmak İsteyen Öğrencilerin İlgi Alanına Göre Bir Mesleki Ve Teknik Anadolu Lisesine Yönelmesi Uygun İken, </a:t>
            </a:r>
          </a:p>
          <a:p>
            <a:pPr algn="ctr">
              <a:lnSpc>
                <a:spcPts val="3246"/>
              </a:lnSpc>
            </a:pPr>
          </a:p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1070A"/>
                </a:solidFill>
                <a:latin typeface="Dosis Bold"/>
              </a:rPr>
              <a:t>Üniversite Öğrenimini Hedefleyen Öğrencilerin İlgi Ve Yeteneklerine Göre;</a:t>
            </a:r>
          </a:p>
          <a:p>
            <a:pPr algn="ctr">
              <a:lnSpc>
                <a:spcPts val="3246"/>
              </a:lnSpc>
            </a:pPr>
          </a:p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1070A"/>
                </a:solidFill>
                <a:latin typeface="Dosis Bold"/>
              </a:rPr>
              <a:t>• Sayısal Ağırlıklı Eğitim İçin: Fen Liseleri, Anadolu Liselerinin 10. Sınıf Sonu İtibariyle Seçilebilen Sayısal Alanları, Fen Lisesi Programı Uygulayan İmam Hatip Liselerini,</a:t>
            </a:r>
          </a:p>
          <a:p>
            <a:pPr algn="ctr">
              <a:lnSpc>
                <a:spcPts val="3246"/>
              </a:lnSpc>
            </a:pPr>
          </a:p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1070A"/>
                </a:solidFill>
                <a:latin typeface="Dosis Bold"/>
              </a:rPr>
              <a:t>• Sözel Ağırlıklı Eğitim İçin: Sosyal Bilimler Liseleri, Anadolu Liselerinin 10. Sınıf Sonu İtibariyle Seçilebilen Sözel Alanları, Sosyal Bilimler Programı Uygulayan İmam Hatip Liselerini,</a:t>
            </a:r>
          </a:p>
          <a:p>
            <a:pPr algn="ctr">
              <a:lnSpc>
                <a:spcPts val="3246"/>
              </a:lnSpc>
            </a:pPr>
          </a:p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1070A"/>
                </a:solidFill>
                <a:latin typeface="Dosis Bold"/>
              </a:rPr>
              <a:t>• Eşit Ağırlıklı Eğitim İçin: Sosyal Bilimler Liseleri, Anadolu Liselerinin 10. Sınıf Sonu İtibariyle Seçilebilen Eşit Ağırlık Alanları, İmam Hatip Liselerini,</a:t>
            </a:r>
          </a:p>
          <a:p>
            <a:pPr algn="ctr">
              <a:lnSpc>
                <a:spcPts val="3246"/>
              </a:lnSpc>
            </a:pPr>
          </a:p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1070A"/>
                </a:solidFill>
                <a:latin typeface="Dosis Bold"/>
              </a:rPr>
              <a:t>• Yabancı Dil Ağırlıklı Eğitim İçin: Sosyal Bilimler Liseleri, Anadolu Liselerinin 10. Sınıf Sonu İtibariyle Seçilebilen Yabancı Dil Alanları, İmam Hatip Liselerini Tercih Etmeleri Daha Uygun Olacaktır.</a:t>
            </a:r>
          </a:p>
          <a:p>
            <a:pPr algn="ctr">
              <a:lnSpc>
                <a:spcPts val="3246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911076" y="0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3" y="0"/>
                </a:lnTo>
                <a:lnTo>
                  <a:pt x="2315393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5" r="0" b="-5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37331" y="2030095"/>
            <a:ext cx="13293258" cy="6791564"/>
            <a:chOff x="0" y="0"/>
            <a:chExt cx="3501105" cy="17887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01105" cy="1788725"/>
            </a:xfrm>
            <a:custGeom>
              <a:avLst/>
              <a:gdLst/>
              <a:ahLst/>
              <a:cxnLst/>
              <a:rect r="r" b="b" t="t" l="l"/>
              <a:pathLst>
                <a:path h="1788725" w="3501105">
                  <a:moveTo>
                    <a:pt x="0" y="0"/>
                  </a:moveTo>
                  <a:lnTo>
                    <a:pt x="3501105" y="0"/>
                  </a:lnTo>
                  <a:lnTo>
                    <a:pt x="3501105" y="1788725"/>
                  </a:lnTo>
                  <a:lnTo>
                    <a:pt x="0" y="1788725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47716">
            <a:off x="2497371" y="1747718"/>
            <a:ext cx="13293258" cy="6791564"/>
            <a:chOff x="0" y="0"/>
            <a:chExt cx="3501105" cy="17887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01105" cy="1788725"/>
            </a:xfrm>
            <a:custGeom>
              <a:avLst/>
              <a:gdLst/>
              <a:ahLst/>
              <a:cxnLst/>
              <a:rect r="r" b="b" t="t" l="l"/>
              <a:pathLst>
                <a:path h="1788725" w="350110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928985" y="1314623"/>
            <a:ext cx="3667332" cy="946839"/>
          </a:xfrm>
          <a:custGeom>
            <a:avLst/>
            <a:gdLst/>
            <a:ahLst/>
            <a:cxnLst/>
            <a:rect r="r" b="b" t="t" l="l"/>
            <a:pathLst>
              <a:path h="946839" w="3667332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02188" y="5976034"/>
            <a:ext cx="1367954" cy="378053"/>
          </a:xfrm>
          <a:custGeom>
            <a:avLst/>
            <a:gdLst/>
            <a:ahLst/>
            <a:cxnLst/>
            <a:rect r="r" b="b" t="t" l="l"/>
            <a:pathLst>
              <a:path h="378053" w="1367954">
                <a:moveTo>
                  <a:pt x="0" y="0"/>
                </a:moveTo>
                <a:lnTo>
                  <a:pt x="1367954" y="0"/>
                </a:lnTo>
                <a:lnTo>
                  <a:pt x="1367954" y="378053"/>
                </a:lnTo>
                <a:lnTo>
                  <a:pt x="0" y="378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469465" y="5905716"/>
            <a:ext cx="6921795" cy="4114800"/>
          </a:xfrm>
          <a:custGeom>
            <a:avLst/>
            <a:gdLst/>
            <a:ahLst/>
            <a:cxnLst/>
            <a:rect r="r" b="b" t="t" l="l"/>
            <a:pathLst>
              <a:path h="4114800" w="6921795">
                <a:moveTo>
                  <a:pt x="0" y="0"/>
                </a:moveTo>
                <a:lnTo>
                  <a:pt x="6921795" y="0"/>
                </a:lnTo>
                <a:lnTo>
                  <a:pt x="6921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77416" y="2749619"/>
            <a:ext cx="12533168" cy="1086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65"/>
              </a:lnSpc>
              <a:spcBef>
                <a:spcPct val="0"/>
              </a:spcBef>
            </a:pPr>
            <a:r>
              <a:rPr lang="en-US" sz="6332">
                <a:solidFill>
                  <a:srgbClr val="01070A"/>
                </a:solidFill>
                <a:latin typeface="Carelia"/>
                <a:hlinkClick r:id="rId9" tooltip="https://www.guncel-egitim.org/lise-tercih-ve-yerlestirme-islemleri/"/>
              </a:rPr>
              <a:t>Lise Tercihleri</a:t>
            </a:r>
            <a:r>
              <a:rPr lang="en-US" sz="6332">
                <a:solidFill>
                  <a:srgbClr val="01070A"/>
                </a:solidFill>
                <a:latin typeface="Carelia"/>
              </a:rPr>
              <a:t> Nereden Yapılır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402695" y="4202520"/>
            <a:ext cx="9923278" cy="2855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7"/>
              </a:lnSpc>
              <a:spcBef>
                <a:spcPct val="0"/>
              </a:spcBef>
            </a:pPr>
            <a:r>
              <a:rPr lang="en-US" sz="4097">
                <a:solidFill>
                  <a:srgbClr val="01070A"/>
                </a:solidFill>
                <a:latin typeface="Dosis"/>
              </a:rPr>
              <a:t>Tercih İşlemi Öğrenci Ve Velisi Tarafından https://e-okul.meb.gov.tr İnternet Adresinden Veya Herhangi Bir Ortaokul / İmam Hatip Ortaokulu Müdürlüklerinden Yapılabilecektir.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213895" y="136234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152" r="0" b="-1152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A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name="Freeform 3" id="3"/>
            <p:cNvSpPr/>
            <p:nvPr/>
          </p:nvSpPr>
          <p:spPr>
            <a:xfrm flipH="false" flipV="false"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24375" y="0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276976" y="1595878"/>
            <a:ext cx="14407093" cy="8303725"/>
          </a:xfrm>
          <a:custGeom>
            <a:avLst/>
            <a:gdLst/>
            <a:ahLst/>
            <a:cxnLst/>
            <a:rect r="r" b="b" t="t" l="l"/>
            <a:pathLst>
              <a:path h="8303725" w="14407093">
                <a:moveTo>
                  <a:pt x="0" y="0"/>
                </a:moveTo>
                <a:lnTo>
                  <a:pt x="14407094" y="0"/>
                </a:lnTo>
                <a:lnTo>
                  <a:pt x="14407094" y="8303724"/>
                </a:lnTo>
                <a:lnTo>
                  <a:pt x="0" y="830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97203">
            <a:off x="11735763" y="2728403"/>
            <a:ext cx="3843224" cy="4588924"/>
          </a:xfrm>
          <a:custGeom>
            <a:avLst/>
            <a:gdLst/>
            <a:ahLst/>
            <a:cxnLst/>
            <a:rect r="r" b="b" t="t" l="l"/>
            <a:pathLst>
              <a:path h="4588924" w="3843224">
                <a:moveTo>
                  <a:pt x="0" y="0"/>
                </a:moveTo>
                <a:lnTo>
                  <a:pt x="3843224" y="0"/>
                </a:lnTo>
                <a:lnTo>
                  <a:pt x="3843224" y="4588924"/>
                </a:lnTo>
                <a:lnTo>
                  <a:pt x="0" y="4588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95937" y="5032517"/>
            <a:ext cx="3737208" cy="3653120"/>
          </a:xfrm>
          <a:custGeom>
            <a:avLst/>
            <a:gdLst/>
            <a:ahLst/>
            <a:cxnLst/>
            <a:rect r="r" b="b" t="t" l="l"/>
            <a:pathLst>
              <a:path h="3653120" w="3737208">
                <a:moveTo>
                  <a:pt x="0" y="0"/>
                </a:moveTo>
                <a:lnTo>
                  <a:pt x="3737208" y="0"/>
                </a:lnTo>
                <a:lnTo>
                  <a:pt x="3737208" y="3653120"/>
                </a:lnTo>
                <a:lnTo>
                  <a:pt x="0" y="365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34672" y="3343286"/>
            <a:ext cx="8760767" cy="115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4492">
                <a:solidFill>
                  <a:srgbClr val="000000"/>
                </a:solidFill>
                <a:latin typeface="Eczar Semi-Bold"/>
              </a:rPr>
              <a:t>SINAVDA HANGİ SENENİN MÜFREDATI DİKKATE ALINIR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3362216" y="5461229"/>
            <a:ext cx="8398439" cy="2225319"/>
            <a:chOff x="0" y="0"/>
            <a:chExt cx="11197919" cy="29670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197919" cy="2565341"/>
            </a:xfrm>
            <a:custGeom>
              <a:avLst/>
              <a:gdLst/>
              <a:ahLst/>
              <a:cxnLst/>
              <a:rect r="r" b="b" t="t" l="l"/>
              <a:pathLst>
                <a:path h="2565341" w="11197919">
                  <a:moveTo>
                    <a:pt x="0" y="0"/>
                  </a:moveTo>
                  <a:lnTo>
                    <a:pt x="11197919" y="0"/>
                  </a:lnTo>
                  <a:lnTo>
                    <a:pt x="11197919" y="2565341"/>
                  </a:lnTo>
                  <a:lnTo>
                    <a:pt x="0" y="256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188558" y="659756"/>
              <a:ext cx="4379670" cy="317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19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707101" y="2723888"/>
              <a:ext cx="9783718" cy="2203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65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556274" y="5338511"/>
            <a:ext cx="1615176" cy="1819916"/>
          </a:xfrm>
          <a:custGeom>
            <a:avLst/>
            <a:gdLst/>
            <a:ahLst/>
            <a:cxnLst/>
            <a:rect r="r" b="b" t="t" l="l"/>
            <a:pathLst>
              <a:path h="1819916" w="1615176">
                <a:moveTo>
                  <a:pt x="0" y="0"/>
                </a:moveTo>
                <a:lnTo>
                  <a:pt x="1615176" y="0"/>
                </a:lnTo>
                <a:lnTo>
                  <a:pt x="1615176" y="1819916"/>
                </a:lnTo>
                <a:lnTo>
                  <a:pt x="0" y="18199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740609" y="5830938"/>
            <a:ext cx="9020047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07075" indent="-353537" lvl="1">
              <a:lnSpc>
                <a:spcPts val="3930"/>
              </a:lnSpc>
              <a:buFont typeface="Arial"/>
              <a:buChar char="•"/>
            </a:pPr>
            <a:r>
              <a:rPr lang="en-US" sz="3275">
                <a:solidFill>
                  <a:srgbClr val="000000"/>
                </a:solidFill>
                <a:latin typeface="Atkinson Hyperlegible"/>
              </a:rPr>
              <a:t>Merkezi Sınavın Geliştirilmesi Sürecinde </a:t>
            </a:r>
          </a:p>
          <a:p>
            <a:pPr algn="ctr">
              <a:lnSpc>
                <a:spcPts val="3930"/>
              </a:lnSpc>
            </a:pPr>
            <a:r>
              <a:rPr lang="en-US" sz="3275">
                <a:solidFill>
                  <a:srgbClr val="000000"/>
                </a:solidFill>
                <a:latin typeface="Atkinson Hyperlegible"/>
              </a:rPr>
              <a:t>     8. Sınıf Öğretim Programları Dikkate    Alınmaktadır. 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1274134">
            <a:off x="16182728" y="3819073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39" y="0"/>
                </a:lnTo>
                <a:lnTo>
                  <a:pt x="1042739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1274134">
            <a:off x="12921376" y="7622370"/>
            <a:ext cx="640824" cy="645666"/>
          </a:xfrm>
          <a:custGeom>
            <a:avLst/>
            <a:gdLst/>
            <a:ahLst/>
            <a:cxnLst/>
            <a:rect r="r" b="b" t="t" l="l"/>
            <a:pathLst>
              <a:path h="645666" w="640824">
                <a:moveTo>
                  <a:pt x="0" y="0"/>
                </a:moveTo>
                <a:lnTo>
                  <a:pt x="640824" y="0"/>
                </a:lnTo>
                <a:lnTo>
                  <a:pt x="640824" y="645667"/>
                </a:lnTo>
                <a:lnTo>
                  <a:pt x="0" y="6456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274134">
            <a:off x="1122151" y="2102022"/>
            <a:ext cx="868246" cy="874807"/>
          </a:xfrm>
          <a:custGeom>
            <a:avLst/>
            <a:gdLst/>
            <a:ahLst/>
            <a:cxnLst/>
            <a:rect r="r" b="b" t="t" l="l"/>
            <a:pathLst>
              <a:path h="874807" w="868246">
                <a:moveTo>
                  <a:pt x="0" y="0"/>
                </a:moveTo>
                <a:lnTo>
                  <a:pt x="868246" y="0"/>
                </a:lnTo>
                <a:lnTo>
                  <a:pt x="868246" y="874807"/>
                </a:lnTo>
                <a:lnTo>
                  <a:pt x="0" y="87480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96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12210" y="-1228206"/>
            <a:ext cx="3776759" cy="3749291"/>
          </a:xfrm>
          <a:custGeom>
            <a:avLst/>
            <a:gdLst/>
            <a:ahLst/>
            <a:cxnLst/>
            <a:rect r="r" b="b" t="t" l="l"/>
            <a:pathLst>
              <a:path h="3749291" w="3776759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129905">
            <a:off x="686993" y="4207994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129905">
            <a:off x="14655521" y="-2028623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70053" y="1901065"/>
            <a:ext cx="15747894" cy="7838049"/>
            <a:chOff x="0" y="0"/>
            <a:chExt cx="20997192" cy="1045073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700518" cy="10450732"/>
            </a:xfrm>
            <a:custGeom>
              <a:avLst/>
              <a:gdLst/>
              <a:ahLst/>
              <a:cxnLst/>
              <a:rect r="r" b="b" t="t" l="l"/>
              <a:pathLst>
                <a:path h="10450732" w="14700518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296674" y="0"/>
              <a:ext cx="14700518" cy="10450732"/>
            </a:xfrm>
            <a:custGeom>
              <a:avLst/>
              <a:gdLst/>
              <a:ahLst/>
              <a:cxnLst/>
              <a:rect r="r" b="b" t="t" l="l"/>
              <a:pathLst>
                <a:path h="10450732" w="14700518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823966" y="5686148"/>
            <a:ext cx="2413793" cy="5041865"/>
          </a:xfrm>
          <a:custGeom>
            <a:avLst/>
            <a:gdLst/>
            <a:ahLst/>
            <a:cxnLst/>
            <a:rect r="r" b="b" t="t" l="l"/>
            <a:pathLst>
              <a:path h="5041865" w="2413793">
                <a:moveTo>
                  <a:pt x="0" y="0"/>
                </a:moveTo>
                <a:lnTo>
                  <a:pt x="2413793" y="0"/>
                </a:lnTo>
                <a:lnTo>
                  <a:pt x="2413793" y="5041865"/>
                </a:lnTo>
                <a:lnTo>
                  <a:pt x="0" y="5041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459550">
            <a:off x="1225078" y="6408465"/>
            <a:ext cx="2628328" cy="4114800"/>
          </a:xfrm>
          <a:custGeom>
            <a:avLst/>
            <a:gdLst/>
            <a:ahLst/>
            <a:cxnLst/>
            <a:rect r="r" b="b" t="t" l="l"/>
            <a:pathLst>
              <a:path h="4114800" w="2628328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12210" y="4060066"/>
            <a:ext cx="8548243" cy="3804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45" indent="-388622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tkinson Hyperlegible"/>
              </a:rPr>
              <a:t>Öğrenciler, Sabah 09.30’da Başlayan Birinci Oturumda Sözel Bölümde, </a:t>
            </a:r>
          </a:p>
          <a:p>
            <a:pPr algn="l">
              <a:lnSpc>
                <a:spcPts val="5040"/>
              </a:lnSpc>
            </a:pPr>
          </a:p>
          <a:p>
            <a:pPr algn="l" marL="777245" indent="-388622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tkinson Hyperlegible"/>
              </a:rPr>
              <a:t>11.30’da Başlayan İkinci Oturumda Sayısal Bölümde Yer Alan Alt Testleri Cevaplandırmaktadır.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34950" y="2483881"/>
            <a:ext cx="11418100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5000">
                <a:solidFill>
                  <a:srgbClr val="000000"/>
                </a:solidFill>
                <a:latin typeface="Eczar Semi-Bold"/>
              </a:rPr>
              <a:t>SINAVIN İÇERİĞİ NASILDIR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1274134">
            <a:off x="1664789" y="3614738"/>
            <a:ext cx="640824" cy="645666"/>
          </a:xfrm>
          <a:custGeom>
            <a:avLst/>
            <a:gdLst/>
            <a:ahLst/>
            <a:cxnLst/>
            <a:rect r="r" b="b" t="t" l="l"/>
            <a:pathLst>
              <a:path h="645666" w="640824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274134">
            <a:off x="14994573" y="2661060"/>
            <a:ext cx="952891" cy="960092"/>
          </a:xfrm>
          <a:custGeom>
            <a:avLst/>
            <a:gdLst/>
            <a:ahLst/>
            <a:cxnLst/>
            <a:rect r="r" b="b" t="t" l="l"/>
            <a:pathLst>
              <a:path h="960092" w="952891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274134">
            <a:off x="2680765" y="2420538"/>
            <a:ext cx="952891" cy="960092"/>
          </a:xfrm>
          <a:custGeom>
            <a:avLst/>
            <a:gdLst/>
            <a:ahLst/>
            <a:cxnLst/>
            <a:rect r="r" b="b" t="t" l="l"/>
            <a:pathLst>
              <a:path h="960092" w="952891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A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name="Freeform 3" id="3"/>
            <p:cNvSpPr/>
            <p:nvPr/>
          </p:nvSpPr>
          <p:spPr>
            <a:xfrm flipH="false" flipV="false"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24375" y="0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67353" y="1523593"/>
            <a:ext cx="8272738" cy="8257697"/>
          </a:xfrm>
          <a:custGeom>
            <a:avLst/>
            <a:gdLst/>
            <a:ahLst/>
            <a:cxnLst/>
            <a:rect r="r" b="b" t="t" l="l"/>
            <a:pathLst>
              <a:path h="8257697" w="8272738">
                <a:moveTo>
                  <a:pt x="0" y="0"/>
                </a:moveTo>
                <a:lnTo>
                  <a:pt x="8272738" y="0"/>
                </a:lnTo>
                <a:lnTo>
                  <a:pt x="8272738" y="8257697"/>
                </a:lnTo>
                <a:lnTo>
                  <a:pt x="0" y="82576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39445" y="2147189"/>
            <a:ext cx="6860282" cy="915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3"/>
              </a:lnSpc>
            </a:pPr>
            <a:r>
              <a:rPr lang="en-US" sz="3599">
                <a:solidFill>
                  <a:srgbClr val="000000"/>
                </a:solidFill>
                <a:latin typeface="Eczar Semi-Bold"/>
              </a:rPr>
              <a:t>LGS Sınavı Alt Testlere Göre Doğru Cevap Sayısı İstatistikleri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53377" y="3937023"/>
            <a:ext cx="4056465" cy="179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73135" indent="-186568" lvl="1">
              <a:lnSpc>
                <a:spcPts val="2073"/>
              </a:lnSpc>
              <a:buFont typeface="Arial"/>
              <a:buChar char="•"/>
            </a:pPr>
            <a:r>
              <a:rPr lang="en-US" sz="1728">
                <a:solidFill>
                  <a:srgbClr val="FF3131"/>
                </a:solidFill>
                <a:latin typeface="Atkinson Hyperlegible Bold"/>
              </a:rPr>
              <a:t>Türkçe</a:t>
            </a:r>
          </a:p>
          <a:p>
            <a:pPr algn="l">
              <a:lnSpc>
                <a:spcPts val="2073"/>
              </a:lnSpc>
            </a:pPr>
          </a:p>
          <a:p>
            <a:pPr algn="l">
              <a:lnSpc>
                <a:spcPts val="2073"/>
              </a:lnSpc>
            </a:pPr>
            <a:r>
              <a:rPr lang="en-US" sz="1728">
                <a:solidFill>
                  <a:srgbClr val="0097B2"/>
                </a:solidFill>
                <a:latin typeface="Atkinson Hyperlegible Bold"/>
              </a:rPr>
              <a:t>Soru Sayısı: 20</a:t>
            </a:r>
          </a:p>
          <a:p>
            <a:pPr algn="l">
              <a:lnSpc>
                <a:spcPts val="2073"/>
              </a:lnSpc>
            </a:pPr>
          </a:p>
          <a:p>
            <a:pPr algn="l">
              <a:lnSpc>
                <a:spcPts val="2073"/>
              </a:lnSpc>
            </a:pPr>
            <a:r>
              <a:rPr lang="en-US" sz="1728">
                <a:solidFill>
                  <a:srgbClr val="0097B2"/>
                </a:solidFill>
                <a:latin typeface="Atkinson Hyperlegible Bold"/>
              </a:rPr>
              <a:t>Doğru Cevap Sayısı Ortalaması: 9,22</a:t>
            </a:r>
          </a:p>
          <a:p>
            <a:pPr algn="l">
              <a:lnSpc>
                <a:spcPts val="2073"/>
              </a:lnSpc>
            </a:pPr>
          </a:p>
          <a:p>
            <a:pPr algn="l">
              <a:lnSpc>
                <a:spcPts val="2073"/>
              </a:lnSpc>
            </a:pPr>
            <a:r>
              <a:rPr lang="en-US" sz="1728">
                <a:solidFill>
                  <a:srgbClr val="0097B2"/>
                </a:solidFill>
                <a:latin typeface="Atkinson Hyperlegible Bold"/>
              </a:rPr>
              <a:t>Standart Sapma: 4,61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233868" y="4791653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7" y="0"/>
                </a:lnTo>
                <a:lnTo>
                  <a:pt x="698417" y="703694"/>
                </a:lnTo>
                <a:lnTo>
                  <a:pt x="0" y="7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274134">
            <a:off x="2150462" y="7372551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42586" y="7357524"/>
            <a:ext cx="3994594" cy="1875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79471" indent="-189736" lvl="1">
              <a:lnSpc>
                <a:spcPts val="2109"/>
              </a:lnSpc>
              <a:buFont typeface="Arial"/>
              <a:buChar char="•"/>
            </a:pPr>
            <a:r>
              <a:rPr lang="en-US" sz="1757">
                <a:solidFill>
                  <a:srgbClr val="FF3131"/>
                </a:solidFill>
                <a:latin typeface="Atkinson Hyperlegible Bold"/>
              </a:rPr>
              <a:t>T.C İnkılap Tarihi ve Atatürkçülük</a:t>
            </a:r>
          </a:p>
          <a:p>
            <a:pPr algn="l">
              <a:lnSpc>
                <a:spcPts val="2109"/>
              </a:lnSpc>
            </a:pPr>
          </a:p>
          <a:p>
            <a:pPr algn="l">
              <a:lnSpc>
                <a:spcPts val="2109"/>
              </a:lnSpc>
            </a:pPr>
            <a:r>
              <a:rPr lang="en-US" sz="1757">
                <a:solidFill>
                  <a:srgbClr val="0097B2"/>
                </a:solidFill>
                <a:latin typeface="Atkinson Hyperlegible Bold"/>
              </a:rPr>
              <a:t>Soru Sayısı: 10</a:t>
            </a:r>
          </a:p>
          <a:p>
            <a:pPr algn="l">
              <a:lnSpc>
                <a:spcPts val="2109"/>
              </a:lnSpc>
            </a:pPr>
          </a:p>
          <a:p>
            <a:pPr algn="l">
              <a:lnSpc>
                <a:spcPts val="2109"/>
              </a:lnSpc>
            </a:pPr>
            <a:r>
              <a:rPr lang="en-US" sz="1757">
                <a:solidFill>
                  <a:srgbClr val="0097B2"/>
                </a:solidFill>
                <a:latin typeface="Atkinson Hyperlegible Bold"/>
              </a:rPr>
              <a:t>Doğru Cevap Sayısı Ortalaması: 5,54</a:t>
            </a:r>
          </a:p>
          <a:p>
            <a:pPr algn="l">
              <a:lnSpc>
                <a:spcPts val="2109"/>
              </a:lnSpc>
            </a:pPr>
          </a:p>
          <a:p>
            <a:pPr algn="l">
              <a:lnSpc>
                <a:spcPts val="2109"/>
              </a:lnSpc>
            </a:pPr>
            <a:r>
              <a:rPr lang="en-US" sz="1757">
                <a:solidFill>
                  <a:srgbClr val="0097B2"/>
                </a:solidFill>
                <a:latin typeface="Atkinson Hyperlegible Bold"/>
              </a:rPr>
              <a:t>Standart Sapma: 2,59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331697" y="1523593"/>
            <a:ext cx="8272738" cy="8257697"/>
          </a:xfrm>
          <a:custGeom>
            <a:avLst/>
            <a:gdLst/>
            <a:ahLst/>
            <a:cxnLst/>
            <a:rect r="r" b="b" t="t" l="l"/>
            <a:pathLst>
              <a:path h="8257697" w="8272738">
                <a:moveTo>
                  <a:pt x="0" y="0"/>
                </a:moveTo>
                <a:lnTo>
                  <a:pt x="8272738" y="0"/>
                </a:lnTo>
                <a:lnTo>
                  <a:pt x="8272738" y="8257697"/>
                </a:lnTo>
                <a:lnTo>
                  <a:pt x="0" y="82576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665784">
            <a:off x="14711048" y="928149"/>
            <a:ext cx="3122156" cy="1492958"/>
          </a:xfrm>
          <a:custGeom>
            <a:avLst/>
            <a:gdLst/>
            <a:ahLst/>
            <a:cxnLst/>
            <a:rect r="r" b="b" t="t" l="l"/>
            <a:pathLst>
              <a:path h="1492958" w="3122156">
                <a:moveTo>
                  <a:pt x="0" y="0"/>
                </a:moveTo>
                <a:lnTo>
                  <a:pt x="3122157" y="0"/>
                </a:lnTo>
                <a:lnTo>
                  <a:pt x="3122157" y="1492959"/>
                </a:lnTo>
                <a:lnTo>
                  <a:pt x="0" y="14929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2167306">
            <a:off x="15861188" y="6462000"/>
            <a:ext cx="2382248" cy="567408"/>
          </a:xfrm>
          <a:custGeom>
            <a:avLst/>
            <a:gdLst/>
            <a:ahLst/>
            <a:cxnLst/>
            <a:rect r="r" b="b" t="t" l="l"/>
            <a:pathLst>
              <a:path h="567408" w="2382248">
                <a:moveTo>
                  <a:pt x="0" y="0"/>
                </a:moveTo>
                <a:lnTo>
                  <a:pt x="2382248" y="0"/>
                </a:lnTo>
                <a:lnTo>
                  <a:pt x="2382248" y="567408"/>
                </a:lnTo>
                <a:lnTo>
                  <a:pt x="0" y="5674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653407" y="2070989"/>
            <a:ext cx="4000730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9238" indent="-184619" lvl="1">
              <a:lnSpc>
                <a:spcPts val="2052"/>
              </a:lnSpc>
              <a:buFont typeface="Arial"/>
              <a:buChar char="•"/>
            </a:pPr>
            <a:r>
              <a:rPr lang="en-US" sz="1710">
                <a:solidFill>
                  <a:srgbClr val="FF3131"/>
                </a:solidFill>
                <a:latin typeface="Atkinson Hyperlegible Bold"/>
              </a:rPr>
              <a:t>Din Kültürü ve Ahlak Bilgisi</a:t>
            </a:r>
          </a:p>
          <a:p>
            <a:pPr algn="l">
              <a:lnSpc>
                <a:spcPts val="2052"/>
              </a:lnSpc>
            </a:pPr>
          </a:p>
          <a:p>
            <a:pPr algn="l">
              <a:lnSpc>
                <a:spcPts val="2052"/>
              </a:lnSpc>
            </a:pPr>
            <a:r>
              <a:rPr lang="en-US" sz="1710">
                <a:solidFill>
                  <a:srgbClr val="0097B2"/>
                </a:solidFill>
                <a:latin typeface="Atkinson Hyperlegible Bold"/>
              </a:rPr>
              <a:t>Soru Sayısı: 10</a:t>
            </a:r>
          </a:p>
          <a:p>
            <a:pPr algn="l">
              <a:lnSpc>
                <a:spcPts val="2052"/>
              </a:lnSpc>
            </a:pPr>
          </a:p>
          <a:p>
            <a:pPr algn="l">
              <a:lnSpc>
                <a:spcPts val="2052"/>
              </a:lnSpc>
            </a:pPr>
            <a:r>
              <a:rPr lang="en-US" sz="1710">
                <a:solidFill>
                  <a:srgbClr val="0097B2"/>
                </a:solidFill>
                <a:latin typeface="Atkinson Hyperlegible Bold"/>
              </a:rPr>
              <a:t>Doğru Cevap Sayısı Ortalaması: 6,45</a:t>
            </a:r>
          </a:p>
          <a:p>
            <a:pPr algn="l">
              <a:lnSpc>
                <a:spcPts val="2052"/>
              </a:lnSpc>
            </a:pPr>
          </a:p>
          <a:p>
            <a:pPr algn="l">
              <a:lnSpc>
                <a:spcPts val="2052"/>
              </a:lnSpc>
            </a:pPr>
            <a:r>
              <a:rPr lang="en-US" sz="1710">
                <a:solidFill>
                  <a:srgbClr val="0097B2"/>
                </a:solidFill>
                <a:latin typeface="Atkinson Hyperlegible Bold"/>
              </a:rPr>
              <a:t>Standart Sapma: 2,68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188361" y="3861741"/>
            <a:ext cx="4070939" cy="179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76097" indent="-188048" lvl="1">
              <a:lnSpc>
                <a:spcPts val="2090"/>
              </a:lnSpc>
              <a:buFont typeface="Arial"/>
              <a:buChar char="•"/>
            </a:pPr>
            <a:r>
              <a:rPr lang="en-US" sz="1741">
                <a:solidFill>
                  <a:srgbClr val="FF3131"/>
                </a:solidFill>
                <a:latin typeface="Atkinson Hyperlegible Bold"/>
              </a:rPr>
              <a:t>Yabancı Dil</a:t>
            </a:r>
          </a:p>
          <a:p>
            <a:pPr algn="l">
              <a:lnSpc>
                <a:spcPts val="2090"/>
              </a:lnSpc>
            </a:pPr>
          </a:p>
          <a:p>
            <a:pPr algn="l">
              <a:lnSpc>
                <a:spcPts val="2090"/>
              </a:lnSpc>
            </a:pPr>
            <a:r>
              <a:rPr lang="en-US" sz="1741">
                <a:solidFill>
                  <a:srgbClr val="0097B2"/>
                </a:solidFill>
                <a:latin typeface="Atkinson Hyperlegible Bold"/>
              </a:rPr>
              <a:t>Soru Sayısı: 10</a:t>
            </a:r>
          </a:p>
          <a:p>
            <a:pPr algn="l">
              <a:lnSpc>
                <a:spcPts val="2090"/>
              </a:lnSpc>
            </a:pPr>
          </a:p>
          <a:p>
            <a:pPr algn="l">
              <a:lnSpc>
                <a:spcPts val="2090"/>
              </a:lnSpc>
            </a:pPr>
            <a:r>
              <a:rPr lang="en-US" sz="1741">
                <a:solidFill>
                  <a:srgbClr val="0097B2"/>
                </a:solidFill>
                <a:latin typeface="Atkinson Hyperlegible Bold"/>
              </a:rPr>
              <a:t>Doğru Cevap Sayısı Ortalaması: 4,59</a:t>
            </a:r>
          </a:p>
          <a:p>
            <a:pPr algn="l">
              <a:lnSpc>
                <a:spcPts val="2090"/>
              </a:lnSpc>
            </a:pPr>
          </a:p>
          <a:p>
            <a:pPr algn="l">
              <a:lnSpc>
                <a:spcPts val="2090"/>
              </a:lnSpc>
            </a:pPr>
            <a:r>
              <a:rPr lang="en-US" sz="1741">
                <a:solidFill>
                  <a:srgbClr val="0097B2"/>
                </a:solidFill>
                <a:latin typeface="Atkinson Hyperlegible Bold"/>
              </a:rPr>
              <a:t>Standart Sapma: 3,34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30257" y="5750792"/>
            <a:ext cx="3937809" cy="1900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4681" indent="-192341" lvl="1">
              <a:lnSpc>
                <a:spcPts val="2138"/>
              </a:lnSpc>
              <a:buFont typeface="Arial"/>
              <a:buChar char="•"/>
            </a:pPr>
            <a:r>
              <a:rPr lang="en-US" sz="1781">
                <a:solidFill>
                  <a:srgbClr val="FF3131"/>
                </a:solidFill>
                <a:latin typeface="Atkinson Hyperlegible Bold"/>
              </a:rPr>
              <a:t>Matematik</a:t>
            </a:r>
          </a:p>
          <a:p>
            <a:pPr algn="l">
              <a:lnSpc>
                <a:spcPts val="2138"/>
              </a:lnSpc>
            </a:pPr>
          </a:p>
          <a:p>
            <a:pPr algn="l">
              <a:lnSpc>
                <a:spcPts val="2138"/>
              </a:lnSpc>
            </a:pPr>
            <a:r>
              <a:rPr lang="en-US" sz="1781">
                <a:solidFill>
                  <a:srgbClr val="0097B2"/>
                </a:solidFill>
                <a:latin typeface="Atkinson Hyperlegible Bold"/>
              </a:rPr>
              <a:t>Soru Sayısı: 20</a:t>
            </a:r>
          </a:p>
          <a:p>
            <a:pPr algn="l">
              <a:lnSpc>
                <a:spcPts val="2138"/>
              </a:lnSpc>
            </a:pPr>
          </a:p>
          <a:p>
            <a:pPr algn="l">
              <a:lnSpc>
                <a:spcPts val="2138"/>
              </a:lnSpc>
            </a:pPr>
            <a:r>
              <a:rPr lang="en-US" sz="1781">
                <a:solidFill>
                  <a:srgbClr val="0097B2"/>
                </a:solidFill>
                <a:latin typeface="Atkinson Hyperlegible Bold"/>
              </a:rPr>
              <a:t>Doğru Cevap Sayısı Ortalaması: 4,74</a:t>
            </a:r>
          </a:p>
          <a:p>
            <a:pPr algn="l">
              <a:lnSpc>
                <a:spcPts val="2138"/>
              </a:lnSpc>
            </a:pPr>
          </a:p>
          <a:p>
            <a:pPr algn="l">
              <a:lnSpc>
                <a:spcPts val="2138"/>
              </a:lnSpc>
            </a:pPr>
            <a:r>
              <a:rPr lang="en-US" sz="1781">
                <a:solidFill>
                  <a:srgbClr val="0097B2"/>
                </a:solidFill>
                <a:latin typeface="Atkinson Hyperlegible Bold"/>
              </a:rPr>
              <a:t>Standart Sapma: 4,26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1274134">
            <a:off x="3765450" y="153173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438058" y="462507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8" y="0"/>
                </a:lnTo>
                <a:lnTo>
                  <a:pt x="698418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573709" y="3223803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8" y="0"/>
                </a:lnTo>
                <a:lnTo>
                  <a:pt x="698418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591216" y="7661093"/>
            <a:ext cx="3831691" cy="179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74314" indent="-187157" lvl="1">
              <a:lnSpc>
                <a:spcPts val="2080"/>
              </a:lnSpc>
              <a:buFont typeface="Arial"/>
              <a:buChar char="•"/>
            </a:pPr>
            <a:r>
              <a:rPr lang="en-US" sz="1733">
                <a:solidFill>
                  <a:srgbClr val="FF3131"/>
                </a:solidFill>
                <a:latin typeface="Atkinson Hyperlegible Bold"/>
              </a:rPr>
              <a:t>Fen Bilimleri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733">
                <a:solidFill>
                  <a:srgbClr val="0097B2"/>
                </a:solidFill>
                <a:latin typeface="Atkinson Hyperlegible Bold"/>
              </a:rPr>
              <a:t>Soru Sayısı: 20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733">
                <a:solidFill>
                  <a:srgbClr val="0097B2"/>
                </a:solidFill>
                <a:latin typeface="Atkinson Hyperlegible Bold"/>
              </a:rPr>
              <a:t>Doğru Cevap Sayısı Ortalaması: 9,50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733">
                <a:solidFill>
                  <a:srgbClr val="0097B2"/>
                </a:solidFill>
                <a:latin typeface="Atkinson Hyperlegible Bold"/>
              </a:rPr>
              <a:t>Standart Sapma: 5,02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A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22281">
            <a:off x="853010" y="514467"/>
            <a:ext cx="11518481" cy="6848260"/>
          </a:xfrm>
          <a:custGeom>
            <a:avLst/>
            <a:gdLst/>
            <a:ahLst/>
            <a:cxnLst/>
            <a:rect r="r" b="b" t="t" l="l"/>
            <a:pathLst>
              <a:path h="6848260" w="11518481">
                <a:moveTo>
                  <a:pt x="0" y="0"/>
                </a:moveTo>
                <a:lnTo>
                  <a:pt x="11518481" y="0"/>
                </a:lnTo>
                <a:lnTo>
                  <a:pt x="11518481" y="6848260"/>
                </a:lnTo>
                <a:lnTo>
                  <a:pt x="0" y="684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838092">
            <a:off x="127425" y="1288579"/>
            <a:ext cx="3672691" cy="3252001"/>
          </a:xfrm>
          <a:custGeom>
            <a:avLst/>
            <a:gdLst/>
            <a:ahLst/>
            <a:cxnLst/>
            <a:rect r="r" b="b" t="t" l="l"/>
            <a:pathLst>
              <a:path h="3252001" w="367269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425708">
            <a:off x="7631096" y="-1527271"/>
            <a:ext cx="3672691" cy="3252001"/>
          </a:xfrm>
          <a:custGeom>
            <a:avLst/>
            <a:gdLst/>
            <a:ahLst/>
            <a:cxnLst/>
            <a:rect r="r" b="b" t="t" l="l"/>
            <a:pathLst>
              <a:path h="3252001" w="3672691">
                <a:moveTo>
                  <a:pt x="0" y="0"/>
                </a:moveTo>
                <a:lnTo>
                  <a:pt x="3672691" y="0"/>
                </a:lnTo>
                <a:lnTo>
                  <a:pt x="3672691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0125708">
            <a:off x="8689665" y="7852284"/>
            <a:ext cx="3029492" cy="3007459"/>
          </a:xfrm>
          <a:custGeom>
            <a:avLst/>
            <a:gdLst/>
            <a:ahLst/>
            <a:cxnLst/>
            <a:rect r="r" b="b" t="t" l="l"/>
            <a:pathLst>
              <a:path h="3007459" w="3029492">
                <a:moveTo>
                  <a:pt x="0" y="0"/>
                </a:moveTo>
                <a:lnTo>
                  <a:pt x="3029492" y="0"/>
                </a:lnTo>
                <a:lnTo>
                  <a:pt x="3029492" y="3007459"/>
                </a:lnTo>
                <a:lnTo>
                  <a:pt x="0" y="30074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698919">
            <a:off x="15083923" y="4512577"/>
            <a:ext cx="3538597" cy="3532164"/>
          </a:xfrm>
          <a:custGeom>
            <a:avLst/>
            <a:gdLst/>
            <a:ahLst/>
            <a:cxnLst/>
            <a:rect r="r" b="b" t="t" l="l"/>
            <a:pathLst>
              <a:path h="3532164" w="3538597">
                <a:moveTo>
                  <a:pt x="0" y="0"/>
                </a:moveTo>
                <a:lnTo>
                  <a:pt x="3538597" y="0"/>
                </a:lnTo>
                <a:lnTo>
                  <a:pt x="3538597" y="3532163"/>
                </a:lnTo>
                <a:lnTo>
                  <a:pt x="0" y="3532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632824">
            <a:off x="848002" y="5819829"/>
            <a:ext cx="3538597" cy="3532164"/>
          </a:xfrm>
          <a:custGeom>
            <a:avLst/>
            <a:gdLst/>
            <a:ahLst/>
            <a:cxnLst/>
            <a:rect r="r" b="b" t="t" l="l"/>
            <a:pathLst>
              <a:path h="3532164" w="3538597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995803">
            <a:off x="14351212" y="-1820583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995803">
            <a:off x="14870886" y="7698882"/>
            <a:ext cx="2596415" cy="6375127"/>
          </a:xfrm>
          <a:custGeom>
            <a:avLst/>
            <a:gdLst/>
            <a:ahLst/>
            <a:cxnLst/>
            <a:rect r="r" b="b" t="t" l="l"/>
            <a:pathLst>
              <a:path h="6375127" w="2596415">
                <a:moveTo>
                  <a:pt x="0" y="0"/>
                </a:moveTo>
                <a:lnTo>
                  <a:pt x="2596415" y="0"/>
                </a:lnTo>
                <a:lnTo>
                  <a:pt x="2596415" y="6375128"/>
                </a:lnTo>
                <a:lnTo>
                  <a:pt x="0" y="6375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914767" y="2237086"/>
            <a:ext cx="6680294" cy="2415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8"/>
              </a:lnSpc>
            </a:pPr>
            <a:r>
              <a:rPr lang="en-US" sz="6270">
                <a:solidFill>
                  <a:srgbClr val="000000"/>
                </a:solidFill>
                <a:latin typeface="Eczar Semi-Bold"/>
              </a:rPr>
              <a:t>LİSELERE YERLEŞTİRME NASIL YAPILIR 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524563">
            <a:off x="11185194" y="2980153"/>
            <a:ext cx="6370791" cy="5687379"/>
          </a:xfrm>
          <a:custGeom>
            <a:avLst/>
            <a:gdLst/>
            <a:ahLst/>
            <a:cxnLst/>
            <a:rect r="r" b="b" t="t" l="l"/>
            <a:pathLst>
              <a:path h="5687379" w="6370791">
                <a:moveTo>
                  <a:pt x="0" y="0"/>
                </a:moveTo>
                <a:lnTo>
                  <a:pt x="6370791" y="0"/>
                </a:lnTo>
                <a:lnTo>
                  <a:pt x="6370791" y="5687379"/>
                </a:lnTo>
                <a:lnTo>
                  <a:pt x="0" y="56873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995767" y="5012666"/>
            <a:ext cx="6516688" cy="4692016"/>
          </a:xfrm>
          <a:custGeom>
            <a:avLst/>
            <a:gdLst/>
            <a:ahLst/>
            <a:cxnLst/>
            <a:rect r="r" b="b" t="t" l="l"/>
            <a:pathLst>
              <a:path h="4692016" w="6516688">
                <a:moveTo>
                  <a:pt x="0" y="0"/>
                </a:moveTo>
                <a:lnTo>
                  <a:pt x="6516689" y="0"/>
                </a:lnTo>
                <a:lnTo>
                  <a:pt x="6516689" y="4692016"/>
                </a:lnTo>
                <a:lnTo>
                  <a:pt x="0" y="46920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29268" y="5630080"/>
            <a:ext cx="2744494" cy="3321627"/>
          </a:xfrm>
          <a:custGeom>
            <a:avLst/>
            <a:gdLst/>
            <a:ahLst/>
            <a:cxnLst/>
            <a:rect r="r" b="b" t="t" l="l"/>
            <a:pathLst>
              <a:path h="3321627" w="2744494">
                <a:moveTo>
                  <a:pt x="0" y="0"/>
                </a:moveTo>
                <a:lnTo>
                  <a:pt x="2744494" y="0"/>
                </a:lnTo>
                <a:lnTo>
                  <a:pt x="2744494" y="3321627"/>
                </a:lnTo>
                <a:lnTo>
                  <a:pt x="0" y="3321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73323" y="1158941"/>
            <a:ext cx="956617" cy="963845"/>
          </a:xfrm>
          <a:custGeom>
            <a:avLst/>
            <a:gdLst/>
            <a:ahLst/>
            <a:cxnLst/>
            <a:rect r="r" b="b" t="t" l="l"/>
            <a:pathLst>
              <a:path h="963845" w="956617">
                <a:moveTo>
                  <a:pt x="0" y="0"/>
                </a:moveTo>
                <a:lnTo>
                  <a:pt x="956616" y="0"/>
                </a:lnTo>
                <a:lnTo>
                  <a:pt x="956616" y="963845"/>
                </a:lnTo>
                <a:lnTo>
                  <a:pt x="0" y="9638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208984" y="6427325"/>
            <a:ext cx="609025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3400">
                <a:solidFill>
                  <a:srgbClr val="FFFFFF"/>
                </a:solidFill>
                <a:latin typeface="Atkinson Hyperlegible"/>
              </a:rPr>
              <a:t>Üst Düzet Liselere Yerleştirme</a:t>
            </a:r>
          </a:p>
          <a:p>
            <a:pPr algn="ctr">
              <a:lnSpc>
                <a:spcPts val="4080"/>
              </a:lnSpc>
            </a:pPr>
          </a:p>
          <a:p>
            <a:pPr algn="ctr">
              <a:lnSpc>
                <a:spcPts val="4080"/>
              </a:lnSpc>
            </a:pPr>
            <a:r>
              <a:rPr lang="en-US" sz="3400">
                <a:solidFill>
                  <a:srgbClr val="FFFFFF"/>
                </a:solidFill>
                <a:latin typeface="Atkinson Hyperlegible"/>
              </a:rPr>
              <a:t>MERKEZİ SINAV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839759" y="4280792"/>
            <a:ext cx="5061660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375">
                <a:solidFill>
                  <a:srgbClr val="FFFFFF"/>
                </a:solidFill>
                <a:latin typeface="Atkinson Hyperlegible"/>
              </a:rPr>
              <a:t>Diğer Liselere Yerleştirme</a:t>
            </a:r>
          </a:p>
          <a:p>
            <a:pPr algn="ctr">
              <a:lnSpc>
                <a:spcPts val="4050"/>
              </a:lnSpc>
            </a:pPr>
          </a:p>
          <a:p>
            <a:pPr algn="ctr">
              <a:lnSpc>
                <a:spcPts val="4050"/>
              </a:lnSpc>
            </a:pPr>
            <a:r>
              <a:rPr lang="en-US" sz="3375">
                <a:solidFill>
                  <a:srgbClr val="FFFFFF"/>
                </a:solidFill>
                <a:latin typeface="Atkinson Hyperlegible"/>
              </a:rPr>
              <a:t>ADRESE DAYALI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129268" y="4280792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274134">
            <a:off x="2980145" y="4127619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A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name="Freeform 3" id="3"/>
            <p:cNvSpPr/>
            <p:nvPr/>
          </p:nvSpPr>
          <p:spPr>
            <a:xfrm flipH="false" flipV="false"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24375" y="0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392934" y="2010052"/>
            <a:ext cx="10431065" cy="6656916"/>
          </a:xfrm>
          <a:custGeom>
            <a:avLst/>
            <a:gdLst/>
            <a:ahLst/>
            <a:cxnLst/>
            <a:rect r="r" b="b" t="t" l="l"/>
            <a:pathLst>
              <a:path h="6656916" w="10431065">
                <a:moveTo>
                  <a:pt x="0" y="0"/>
                </a:moveTo>
                <a:lnTo>
                  <a:pt x="10431066" y="0"/>
                </a:lnTo>
                <a:lnTo>
                  <a:pt x="10431066" y="6656917"/>
                </a:lnTo>
                <a:lnTo>
                  <a:pt x="0" y="66569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44000" y="1223711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3923" y="7112529"/>
            <a:ext cx="3874222" cy="2285791"/>
          </a:xfrm>
          <a:custGeom>
            <a:avLst/>
            <a:gdLst/>
            <a:ahLst/>
            <a:cxnLst/>
            <a:rect r="r" b="b" t="t" l="l"/>
            <a:pathLst>
              <a:path h="2285791" w="3874222">
                <a:moveTo>
                  <a:pt x="0" y="0"/>
                </a:moveTo>
                <a:lnTo>
                  <a:pt x="3874221" y="0"/>
                </a:lnTo>
                <a:lnTo>
                  <a:pt x="3874221" y="2285791"/>
                </a:lnTo>
                <a:lnTo>
                  <a:pt x="0" y="2285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83923" y="3596742"/>
            <a:ext cx="4738891" cy="338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8"/>
              </a:lnSpc>
            </a:pPr>
            <a:r>
              <a:rPr lang="en-US" sz="6665">
                <a:solidFill>
                  <a:srgbClr val="000000"/>
                </a:solidFill>
                <a:latin typeface="Eczar Semi-Bold"/>
              </a:rPr>
              <a:t>SINAV İLE ÖĞRENCİ ALAN LİSELER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30574" y="3716356"/>
            <a:ext cx="6256452" cy="300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Atkinson Hyperlegible Bold"/>
              </a:rPr>
              <a:t>Fen Liseleri</a:t>
            </a:r>
          </a:p>
          <a:p>
            <a:pPr algn="ctr">
              <a:lnSpc>
                <a:spcPts val="4799"/>
              </a:lnSpc>
            </a:pPr>
          </a:p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Atkinson Hyperlegible Bold"/>
              </a:rPr>
              <a:t>Sosyal Bilimler Liseleri</a:t>
            </a:r>
          </a:p>
          <a:p>
            <a:pPr algn="ctr">
              <a:lnSpc>
                <a:spcPts val="4799"/>
              </a:lnSpc>
            </a:pPr>
          </a:p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Atkinson Hyperlegible Bold"/>
              </a:rPr>
              <a:t>Proje Okulları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185505" y="2697071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8" y="0"/>
                </a:lnTo>
                <a:lnTo>
                  <a:pt x="698418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274134">
            <a:off x="2303555" y="3484759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D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name="Freeform 3" id="3"/>
            <p:cNvSpPr/>
            <p:nvPr/>
          </p:nvSpPr>
          <p:spPr>
            <a:xfrm flipH="false" flipV="false"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r="r" b="b" t="t" l="l"/>
              <a:pathLst>
                <a:path h="4709552" w="4718130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27117" y="1781175"/>
            <a:ext cx="16230600" cy="8413225"/>
            <a:chOff x="0" y="0"/>
            <a:chExt cx="21640800" cy="112176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861520" y="0"/>
              <a:ext cx="15779280" cy="11217633"/>
            </a:xfrm>
            <a:custGeom>
              <a:avLst/>
              <a:gdLst/>
              <a:ahLst/>
              <a:cxnLst/>
              <a:rect r="r" b="b" t="t" l="l"/>
              <a:pathLst>
                <a:path h="11217633" w="15779280">
                  <a:moveTo>
                    <a:pt x="0" y="0"/>
                  </a:moveTo>
                  <a:lnTo>
                    <a:pt x="15779280" y="0"/>
                  </a:lnTo>
                  <a:lnTo>
                    <a:pt x="15779280" y="11217633"/>
                  </a:lnTo>
                  <a:lnTo>
                    <a:pt x="0" y="1121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994996" y="4320913"/>
            <a:ext cx="3362077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FFFFFF"/>
                </a:solidFill>
                <a:latin typeface="Atkinson Hyperlegible"/>
                <a:ea typeface="Atkinson Hyperlegible"/>
              </a:rPr>
              <a:t>A = 310 ft × 250 ft </a:t>
            </a: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FFFFFF"/>
                </a:solidFill>
                <a:latin typeface="Atkinson Hyperlegible"/>
              </a:rPr>
              <a:t>A = 77.500 metre kare </a:t>
            </a:r>
          </a:p>
          <a:p>
            <a:pPr algn="l">
              <a:lnSpc>
                <a:spcPts val="2640"/>
              </a:lnSpc>
            </a:pPr>
          </a:p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FFFFFF"/>
                </a:solidFill>
                <a:latin typeface="Atkinson Hyperlegible Bold"/>
              </a:rPr>
              <a:t>Dikdörtgen alan 77.500 metre kare alana sahiptir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91157" y="4368538"/>
            <a:ext cx="414088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>
                <a:solidFill>
                  <a:srgbClr val="000000"/>
                </a:solidFill>
                <a:latin typeface="Atkinson Hyperlegible Bold"/>
              </a:rPr>
              <a:t>1- Başvuru tarihleri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791157" y="5292463"/>
            <a:ext cx="5854131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tkinson Hyperlegible"/>
              </a:rPr>
              <a:t>Çoğunlukla Nisan Ayı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33067" y="2504052"/>
            <a:ext cx="16230600" cy="1061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000">
                <a:solidFill>
                  <a:srgbClr val="000000"/>
                </a:solidFill>
                <a:latin typeface="Eczar Semi-Bold"/>
              </a:rPr>
              <a:t>Sınav ve Yerleştirme Takvimi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700" y="2958395"/>
            <a:ext cx="698417" cy="703695"/>
          </a:xfrm>
          <a:custGeom>
            <a:avLst/>
            <a:gdLst/>
            <a:ahLst/>
            <a:cxnLst/>
            <a:rect r="r" b="b" t="t" l="l"/>
            <a:pathLst>
              <a:path h="703695" w="698417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274134">
            <a:off x="16617032" y="392085"/>
            <a:ext cx="1042740" cy="1050619"/>
          </a:xfrm>
          <a:custGeom>
            <a:avLst/>
            <a:gdLst/>
            <a:ahLst/>
            <a:cxnLst/>
            <a:rect r="r" b="b" t="t" l="l"/>
            <a:pathLst>
              <a:path h="1050619" w="1042740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791157" y="6570544"/>
            <a:ext cx="414088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>
                <a:solidFill>
                  <a:srgbClr val="000000"/>
                </a:solidFill>
                <a:latin typeface="Atkinson Hyperlegible Bold"/>
              </a:rPr>
              <a:t>2</a:t>
            </a:r>
            <a:r>
              <a:rPr lang="en-US" sz="3400">
                <a:solidFill>
                  <a:srgbClr val="000000"/>
                </a:solidFill>
                <a:latin typeface="Atkinson Hyperlegible Bold"/>
              </a:rPr>
              <a:t>- Sınav tarihi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791157" y="7390560"/>
            <a:ext cx="5854131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tkinson Hyperlegible"/>
              </a:rPr>
              <a:t>Haziran ayı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24664" y="4368538"/>
            <a:ext cx="698386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>
                <a:solidFill>
                  <a:srgbClr val="000000"/>
                </a:solidFill>
                <a:latin typeface="Atkinson Hyperlegible Bold"/>
              </a:rPr>
              <a:t>3</a:t>
            </a:r>
            <a:r>
              <a:rPr lang="en-US" sz="3400">
                <a:solidFill>
                  <a:srgbClr val="000000"/>
                </a:solidFill>
                <a:latin typeface="Atkinson Hyperlegible Bold"/>
              </a:rPr>
              <a:t>- Sınav sonuçlarının açıklanması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24664" y="5292463"/>
            <a:ext cx="5854131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tkinson Hyperlegible"/>
              </a:rPr>
              <a:t>Haziran ayı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24664" y="6530713"/>
            <a:ext cx="519728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>
                <a:solidFill>
                  <a:srgbClr val="000000"/>
                </a:solidFill>
                <a:latin typeface="Atkinson Hyperlegible Bold"/>
              </a:rPr>
              <a:t>4</a:t>
            </a:r>
            <a:r>
              <a:rPr lang="en-US" sz="3400">
                <a:solidFill>
                  <a:srgbClr val="000000"/>
                </a:solidFill>
                <a:latin typeface="Atkinson Hyperlegible Bold"/>
              </a:rPr>
              <a:t>- Lise Tercih İşlemleri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824664" y="7390560"/>
            <a:ext cx="5854131" cy="46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tkinson Hyperlegible"/>
              </a:rPr>
              <a:t>Temmuz ayı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D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name="Freeform 3" id="3"/>
            <p:cNvSpPr/>
            <p:nvPr/>
          </p:nvSpPr>
          <p:spPr>
            <a:xfrm flipH="false" flipV="false"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r="r" b="b" t="t" l="l"/>
              <a:pathLst>
                <a:path h="4999055" w="5035678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r="r" b="b" t="t" l="l"/>
              <a:pathLst>
                <a:path h="8500170" w="3461887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r="r" b="b" t="t" l="l"/>
              <a:pathLst>
                <a:path h="4336002" w="489692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r="r" b="b" t="t" l="l"/>
              <a:pathLst>
                <a:path h="4709552" w="4718130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02766" y="2361786"/>
            <a:ext cx="7612460" cy="7598619"/>
          </a:xfrm>
          <a:custGeom>
            <a:avLst/>
            <a:gdLst/>
            <a:ahLst/>
            <a:cxnLst/>
            <a:rect r="r" b="b" t="t" l="l"/>
            <a:pathLst>
              <a:path h="7598619" w="7612460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9653760" y="2354866"/>
            <a:ext cx="7612460" cy="7598619"/>
          </a:xfrm>
          <a:custGeom>
            <a:avLst/>
            <a:gdLst/>
            <a:ahLst/>
            <a:cxnLst/>
            <a:rect r="r" b="b" t="t" l="l"/>
            <a:pathLst>
              <a:path h="7598619" w="7612460">
                <a:moveTo>
                  <a:pt x="0" y="0"/>
                </a:moveTo>
                <a:lnTo>
                  <a:pt x="7612460" y="0"/>
                </a:lnTo>
                <a:lnTo>
                  <a:pt x="7612460" y="7598619"/>
                </a:lnTo>
                <a:lnTo>
                  <a:pt x="0" y="7598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185312" y="3238395"/>
            <a:ext cx="6549358" cy="5266260"/>
            <a:chOff x="0" y="0"/>
            <a:chExt cx="1724934" cy="138699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24934" cy="1386999"/>
            </a:xfrm>
            <a:custGeom>
              <a:avLst/>
              <a:gdLst/>
              <a:ahLst/>
              <a:cxnLst/>
              <a:rect r="r" b="b" t="t" l="l"/>
              <a:pathLst>
                <a:path h="1386999" w="1724934">
                  <a:moveTo>
                    <a:pt x="0" y="0"/>
                  </a:moveTo>
                  <a:lnTo>
                    <a:pt x="1724934" y="0"/>
                  </a:lnTo>
                  <a:lnTo>
                    <a:pt x="1724934" y="1386999"/>
                  </a:lnTo>
                  <a:lnTo>
                    <a:pt x="0" y="1386999"/>
                  </a:lnTo>
                  <a:close/>
                </a:path>
              </a:pathLst>
            </a:custGeom>
            <a:solidFill>
              <a:srgbClr val="5C96C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1724934" cy="1406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70"/>
                </a:lnSpc>
              </a:pPr>
              <a:r>
                <a:rPr lang="en-US" sz="2284">
                  <a:solidFill>
                    <a:srgbClr val="000000"/>
                  </a:solidFill>
                  <a:latin typeface="Open Sauce"/>
                </a:rPr>
                <a:t>Sınav Süresi : 155 dk.</a:t>
              </a:r>
            </a:p>
            <a:p>
              <a:pPr algn="ctr">
                <a:lnSpc>
                  <a:spcPts val="2970"/>
                </a:lnSpc>
              </a:pPr>
            </a:p>
            <a:p>
              <a:pPr algn="ctr">
                <a:lnSpc>
                  <a:spcPts val="2970"/>
                </a:lnSpc>
              </a:pPr>
              <a:r>
                <a:rPr lang="en-US" sz="2284">
                  <a:solidFill>
                    <a:srgbClr val="000000"/>
                  </a:solidFill>
                  <a:latin typeface="Open Sauce"/>
                </a:rPr>
                <a:t>Birinci Oturum (Sözel Alan) Süresi : 75 dk.</a:t>
              </a:r>
            </a:p>
            <a:p>
              <a:pPr algn="ctr">
                <a:lnSpc>
                  <a:spcPts val="2970"/>
                </a:lnSpc>
              </a:pPr>
            </a:p>
            <a:p>
              <a:pPr algn="ctr">
                <a:lnSpc>
                  <a:spcPts val="2970"/>
                </a:lnSpc>
              </a:pPr>
              <a:r>
                <a:rPr lang="en-US" sz="2284">
                  <a:solidFill>
                    <a:srgbClr val="000000"/>
                  </a:solidFill>
                  <a:latin typeface="Open Sauce"/>
                </a:rPr>
                <a:t>İkinci Oturum (Sayısal Alan) Süresi : 80 dk.</a:t>
              </a:r>
            </a:p>
            <a:p>
              <a:pPr algn="ctr">
                <a:lnSpc>
                  <a:spcPts val="2970"/>
                </a:lnSpc>
              </a:pPr>
            </a:p>
            <a:p>
              <a:pPr algn="ctr">
                <a:lnSpc>
                  <a:spcPts val="2970"/>
                </a:lnSpc>
              </a:pPr>
              <a:r>
                <a:rPr lang="en-US" sz="2284">
                  <a:solidFill>
                    <a:srgbClr val="000000"/>
                  </a:solidFill>
                  <a:latin typeface="Open Sauce"/>
                </a:rPr>
                <a:t>Soru Sayısı : 90 dk.</a:t>
              </a:r>
            </a:p>
            <a:p>
              <a:pPr algn="ctr">
                <a:lnSpc>
                  <a:spcPts val="2970"/>
                </a:lnSpc>
              </a:pPr>
            </a:p>
            <a:p>
              <a:pPr algn="ctr">
                <a:lnSpc>
                  <a:spcPts val="297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374473" y="5516818"/>
            <a:ext cx="6187742" cy="1709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34"/>
              </a:lnSpc>
            </a:pPr>
            <a:r>
              <a:rPr lang="en-US" sz="6600">
                <a:solidFill>
                  <a:srgbClr val="000000"/>
                </a:solidFill>
                <a:latin typeface="Eczar Semi-Bold"/>
              </a:rPr>
              <a:t>Soru Sayısı ve Sınav Süresi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463659" y="5392993"/>
            <a:ext cx="6734389" cy="6677033"/>
            <a:chOff x="0" y="0"/>
            <a:chExt cx="8979185" cy="8902711"/>
          </a:xfrm>
        </p:grpSpPr>
        <p:sp>
          <p:nvSpPr>
            <p:cNvPr name="Freeform 14" id="14"/>
            <p:cNvSpPr/>
            <p:nvPr/>
          </p:nvSpPr>
          <p:spPr>
            <a:xfrm flipH="false" flipV="false" rot="1200440">
              <a:off x="969913" y="995670"/>
              <a:ext cx="7039359" cy="6911370"/>
            </a:xfrm>
            <a:custGeom>
              <a:avLst/>
              <a:gdLst/>
              <a:ahLst/>
              <a:cxnLst/>
              <a:rect r="r" b="b" t="t" l="l"/>
              <a:pathLst>
                <a:path h="6911370" w="7039359">
                  <a:moveTo>
                    <a:pt x="0" y="0"/>
                  </a:moveTo>
                  <a:lnTo>
                    <a:pt x="7039359" y="0"/>
                  </a:lnTo>
                  <a:lnTo>
                    <a:pt x="7039359" y="6911371"/>
                  </a:lnTo>
                  <a:lnTo>
                    <a:pt x="0" y="6911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2647668" y="4169185"/>
              <a:ext cx="3683849" cy="9469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11">
                  <a:solidFill>
                    <a:srgbClr val="FFFFFF"/>
                  </a:solidFill>
                  <a:latin typeface="Atkinson Hyperlegible Bold"/>
                </a:rPr>
                <a:t>35 KARE BIRIM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2930516">
            <a:off x="5046272" y="2262509"/>
            <a:ext cx="3354608" cy="1951772"/>
          </a:xfrm>
          <a:custGeom>
            <a:avLst/>
            <a:gdLst/>
            <a:ahLst/>
            <a:cxnLst/>
            <a:rect r="r" b="b" t="t" l="l"/>
            <a:pathLst>
              <a:path h="1951772" w="3354608">
                <a:moveTo>
                  <a:pt x="0" y="0"/>
                </a:moveTo>
                <a:lnTo>
                  <a:pt x="3354608" y="0"/>
                </a:lnTo>
                <a:lnTo>
                  <a:pt x="3354608" y="1951772"/>
                </a:lnTo>
                <a:lnTo>
                  <a:pt x="0" y="19517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9280" y="117251"/>
            <a:ext cx="2315393" cy="1478627"/>
          </a:xfrm>
          <a:custGeom>
            <a:avLst/>
            <a:gdLst/>
            <a:ahLst/>
            <a:cxnLst/>
            <a:rect r="r" b="b" t="t" l="l"/>
            <a:pathLst>
              <a:path h="1478627" w="2315393">
                <a:moveTo>
                  <a:pt x="0" y="0"/>
                </a:moveTo>
                <a:lnTo>
                  <a:pt x="2315392" y="0"/>
                </a:lnTo>
                <a:lnTo>
                  <a:pt x="2315392" y="1478627"/>
                </a:lnTo>
                <a:lnTo>
                  <a:pt x="0" y="1478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1152" r="0" b="-1152"/>
            </a:stretch>
          </a:blipFill>
        </p:spPr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DAGGmFfadjU</dc:identifier>
  <dcterms:modified xsi:type="dcterms:W3CDTF">2011-08-01T06:04:30Z</dcterms:modified>
  <cp:revision>1</cp:revision>
  <dc:title>LGS NEDİR ?</dc:title>
</cp:coreProperties>
</file>