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24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80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89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50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371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87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84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08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08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22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65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38AEA-26A9-492C-B9F7-776284DDF0D7}" type="datetimeFigureOut">
              <a:rPr lang="tr-TR" smtClean="0"/>
              <a:t>4.06.2024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1794B-FB71-4042-8DF9-1424A07AF4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7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60345" cy="1168111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TYT TÜRKÇE YILLARA GÖRE SORU DAĞILIMI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659284"/>
              </p:ext>
            </p:extLst>
          </p:nvPr>
        </p:nvGraphicFramePr>
        <p:xfrm>
          <a:off x="838200" y="1825625"/>
          <a:ext cx="989704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  <a:gridCol w="618565"/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KONULAR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2012</a:t>
                      </a:r>
                      <a:endParaRPr lang="tr-TR" sz="1600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SES BİLGİSİ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DİL BİLGİSİ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NOKTALAMA İŞARETLERİ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YAZIM KURALLARI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mtClean="0"/>
                        <a:t>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ANLATIM BOZUKLUĞU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PARAGRAF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23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CÜMLEDE ANLAM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SÖZCÜKTE ANLAM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tr-TR" dirty="0" smtClean="0"/>
                        <a:t>SORU</a:t>
                      </a:r>
                      <a:r>
                        <a:rPr lang="tr-TR" baseline="0" dirty="0" smtClean="0"/>
                        <a:t> SAYISI</a:t>
                      </a:r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40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10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44454" y="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BİYOLOJİ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19367"/>
              </p:ext>
            </p:extLst>
          </p:nvPr>
        </p:nvGraphicFramePr>
        <p:xfrm>
          <a:off x="314045" y="569484"/>
          <a:ext cx="11674757" cy="423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3270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</a:tblGrid>
              <a:tr h="45125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CANLILARIN ORTAK ÖZELLİKLERİ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CANLILARIN TEMEL BİLEŞENLERİ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HÜCRE VE ORGANELLERİ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2</a:t>
                      </a:r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MADDE GEÇİŞLERİ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CANLILARIN SINIFLANDIRILMASI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HÜCRE BÖLÜNMELERİ VE ÜREME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KALITIM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EKOSİSTEM-EKOLOJİ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BİTKİLER</a:t>
                      </a:r>
                      <a:r>
                        <a:rPr lang="tr-TR" sz="1200" baseline="0" dirty="0" smtClean="0"/>
                        <a:t> BİYOLOJİSİ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7821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6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8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40639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MATEMATİK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42134"/>
              </p:ext>
            </p:extLst>
          </p:nvPr>
        </p:nvGraphicFramePr>
        <p:xfrm>
          <a:off x="221671" y="406399"/>
          <a:ext cx="11739421" cy="629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4121"/>
                <a:gridCol w="838530"/>
                <a:gridCol w="838530"/>
                <a:gridCol w="838530"/>
                <a:gridCol w="838530"/>
                <a:gridCol w="838530"/>
                <a:gridCol w="838530"/>
                <a:gridCol w="838530"/>
                <a:gridCol w="838530"/>
                <a:gridCol w="838530"/>
                <a:gridCol w="838530"/>
              </a:tblGrid>
              <a:tr h="290073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2017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2016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2015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2014</a:t>
                      </a:r>
                      <a:endParaRPr lang="tr-TR" sz="11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TEMEL KAVRAMLAR</a:t>
                      </a:r>
                      <a:r>
                        <a:rPr lang="tr-TR" sz="800" baseline="0" dirty="0" smtClean="0"/>
                        <a:t> 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6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SAYI BASAMAKLARI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BÖLÜNEBİLME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OBEB-OKEK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RASYONEL SAYILAR 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BASİT EŞİTSİZLİKLER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MUTLAK DEĞER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ÜSLÜ SAYILAR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KÖKLÜ SAYILAR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ÇARPANLARA AYIRMA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ORAN-ORANTI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KÜMELER – KARTEZYEN ÇARPIMI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MANTIK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FONKSİYONLAR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POLİNOMLAR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2. DERECEDEN DENKLEM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PARABOL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PERMÜTASYON-KOMBİNASYON-OLSILIK-BİNOM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TRİGONOMETRİ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KARMAŞIK SAYILAR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LOGARİTMA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DİZİLER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SERİLER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LİMİT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TÜREV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6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İNTEGRAL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6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7</a:t>
                      </a:r>
                      <a:endParaRPr lang="tr-TR" sz="800" dirty="0"/>
                    </a:p>
                  </a:txBody>
                  <a:tcPr/>
                </a:tc>
              </a:tr>
              <a:tr h="34808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31</a:t>
                      </a:r>
                    </a:p>
                    <a:p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29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50</a:t>
                      </a:r>
                      <a:endParaRPr lang="tr-TR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131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672072"/>
              </p:ext>
            </p:extLst>
          </p:nvPr>
        </p:nvGraphicFramePr>
        <p:xfrm>
          <a:off x="480299" y="1044702"/>
          <a:ext cx="11296065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017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</a:tblGrid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2023*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2020*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2012</a:t>
                      </a:r>
                      <a:endParaRPr lang="tr-TR" sz="1600" dirty="0"/>
                    </a:p>
                  </a:txBody>
                  <a:tcPr/>
                </a:tc>
              </a:tr>
              <a:tr h="28772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DOĞRUDA VE ÜÇGENDE AÇI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ÖZEL</a:t>
                      </a:r>
                      <a:r>
                        <a:rPr lang="tr-TR" sz="1600" baseline="0" dirty="0" smtClean="0"/>
                        <a:t> ÜÇGENLER(DİK-İKİZ-EŞ)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AÇIORTAY-KENARORTAY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AÇIKENAR</a:t>
                      </a:r>
                      <a:r>
                        <a:rPr lang="tr-TR" sz="1600" baseline="0" dirty="0" smtClean="0"/>
                        <a:t> BAĞINTILARI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ÜÇGENDE ALAN VE BENZERLİK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ÇOKGENLER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NOKTANIN ANALİTİĞİ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DOĞRUNUN ANALİTİĞİ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DÖNÜŞÜM GEOMETRİSİ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ÇEMBER</a:t>
                      </a:r>
                      <a:r>
                        <a:rPr lang="tr-TR" sz="1600" baseline="0" dirty="0" smtClean="0"/>
                        <a:t> VE DAİRE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0593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ÖZEL DÖRTGENLER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0593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KATI</a:t>
                      </a:r>
                      <a:r>
                        <a:rPr lang="tr-TR" sz="1600" baseline="0" dirty="0" smtClean="0"/>
                        <a:t> CİSİMLER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0593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ÇEMBERİN</a:t>
                      </a:r>
                      <a:r>
                        <a:rPr lang="tr-TR" sz="1600" baseline="0" dirty="0" smtClean="0"/>
                        <a:t> ANALİTİĞİ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0593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SORU</a:t>
                      </a:r>
                      <a:r>
                        <a:rPr lang="tr-TR" sz="1600" baseline="0" dirty="0" smtClean="0"/>
                        <a:t> SAYISI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  <a:tr h="305935"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NOT :</a:t>
                      </a:r>
                      <a:endParaRPr lang="tr-TR" sz="16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tr-TR" sz="1600" dirty="0" smtClean="0"/>
                        <a:t>PANDEMİ VE DEPREM NEDENİYLE</a:t>
                      </a:r>
                      <a:r>
                        <a:rPr lang="tr-TR" sz="1600" baseline="0" dirty="0" smtClean="0"/>
                        <a:t> 2020-2023 YKS’DE 12. SINIF 2. DÖNEM SORULARI SORULMAMIŞTIR</a:t>
                      </a:r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3738417" y="193963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GEOMETRİ YILLARA GÖRE SORU DAĞILIMI</a:t>
            </a:r>
            <a:endParaRPr lang="tr-TR" sz="2000" b="1" dirty="0"/>
          </a:p>
        </p:txBody>
      </p:sp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10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81996"/>
              </p:ext>
            </p:extLst>
          </p:nvPr>
        </p:nvGraphicFramePr>
        <p:xfrm>
          <a:off x="120076" y="816435"/>
          <a:ext cx="11914906" cy="5912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65966"/>
                <a:gridCol w="1191490"/>
                <a:gridCol w="1191490"/>
                <a:gridCol w="1191490"/>
                <a:gridCol w="1191490"/>
                <a:gridCol w="1191490"/>
                <a:gridCol w="1191490"/>
              </a:tblGrid>
              <a:tr h="35780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KONULAR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2023*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2022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2021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2020*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2019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2018</a:t>
                      </a:r>
                      <a:endParaRPr lang="tr-TR" sz="1200" dirty="0"/>
                    </a:p>
                  </a:txBody>
                  <a:tcPr/>
                </a:tc>
              </a:tr>
              <a:tr h="33616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SÖZCÜKTE VE SÖZ GRUPLARINDA ANLAM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CÜMLEDE ANLAM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PARÇADA ANLAM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DİL BİLGİSİ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METİN TÜRLERİ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ŞİİR BİLGİSİ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EDEBİ SANATLAR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0730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İSLAMİYET ÖNCESİ TÜRK EDEBİYATI VE GEÇİŞ</a:t>
                      </a:r>
                      <a:r>
                        <a:rPr lang="tr-TR" sz="1200" baseline="0" dirty="0" smtClean="0"/>
                        <a:t> DÖNEMİ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HALK EDEBİYATI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DİVAN EDEBİYATI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TANZİMAT EDEBİYATI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33616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SERVET-İ FÜNUN VE FECR-İ ATİ EDEBİYATI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46167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MİLLİ EDEBİYAT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</a:tr>
              <a:tr h="33616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CUMHURİYET DÖNEMİ EDEBİYATI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</a:tr>
              <a:tr h="33616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BATI EDEBİYAT AKIMLARI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3616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</a:t>
                      </a:r>
                      <a:r>
                        <a:rPr lang="tr-TR" sz="1200" baseline="0" dirty="0" smtClean="0"/>
                        <a:t>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24</a:t>
                      </a:r>
                      <a:endParaRPr lang="tr-TR" sz="1200" dirty="0"/>
                    </a:p>
                  </a:txBody>
                  <a:tcPr/>
                </a:tc>
              </a:tr>
              <a:tr h="343405">
                <a:tc gridSpan="7">
                  <a:txBody>
                    <a:bodyPr/>
                    <a:lstStyle/>
                    <a:p>
                      <a:pPr algn="ctr"/>
                      <a:r>
                        <a:rPr lang="tr-TR" sz="1200" dirty="0" smtClean="0"/>
                        <a:t>* İSLAMİYET ÖNCESİ</a:t>
                      </a:r>
                      <a:r>
                        <a:rPr lang="tr-TR" sz="1200" baseline="0" dirty="0" smtClean="0"/>
                        <a:t> TÜRK EDEBİYATI VE GEÇİŞ DÖNEMİ KONUSUNDA 2023 AYT’DE DOĞRUDAN SORU SORULMAMIŞ ANCAK ÖSYM’NİN YAYINLADIĞI 2023 AYT KİTAPÇIĞINDA 13. SORUDA GEÇİŞ DÖNEMİ İLE İLGİLİ BİLGİLERE YER VERİLMİŞTİR.</a:t>
                      </a:r>
                    </a:p>
                    <a:p>
                      <a:pPr algn="ctr"/>
                      <a:endParaRPr lang="tr-TR" sz="1200" baseline="0" dirty="0" smtClean="0"/>
                    </a:p>
                    <a:p>
                      <a:pPr algn="ctr"/>
                      <a:r>
                        <a:rPr lang="tr-TR" sz="1200" baseline="0" dirty="0" smtClean="0"/>
                        <a:t>* PANDEMİ VE DEPREM NEDENİYLE 2020 VE 2023 YKS’DE 12. SINIF 2. DÖNEM SORULARI SORULMAMIŞTIR</a:t>
                      </a:r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3646052" y="120072"/>
            <a:ext cx="5507183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/>
              <a:t>AYT TÜRK DİLİ VE EDBİYATI YILLARA GÖRE SORU DAĞILIMI</a:t>
            </a:r>
            <a:endParaRPr lang="tr-TR" sz="2000" b="1" dirty="0"/>
          </a:p>
        </p:txBody>
      </p:sp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417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40639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TARİH 1 VE TARİH 2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855043"/>
              </p:ext>
            </p:extLst>
          </p:nvPr>
        </p:nvGraphicFramePr>
        <p:xfrm>
          <a:off x="221671" y="406399"/>
          <a:ext cx="11610111" cy="6294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45"/>
                <a:gridCol w="1161011"/>
                <a:gridCol w="1161011"/>
                <a:gridCol w="1161011"/>
                <a:gridCol w="1161011"/>
                <a:gridCol w="1161011"/>
                <a:gridCol w="1161011"/>
              </a:tblGrid>
              <a:tr h="290073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TARİH VE ZAMAN 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İNSANLIĞIN</a:t>
                      </a:r>
                      <a:r>
                        <a:rPr lang="tr-TR" sz="800" baseline="0" dirty="0" smtClean="0"/>
                        <a:t> İLK DÖNEMLERİ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ORTA ÇAĞ’DA DÜNYA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İLK VE ORTA ÇAĞLARDA TÜRK</a:t>
                      </a:r>
                      <a:r>
                        <a:rPr lang="tr-TR" sz="800" baseline="0" dirty="0" smtClean="0"/>
                        <a:t> DÜNYASI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İSLAM MEDENİYETİNİN DOĞUŞU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TÜRKLERİN</a:t>
                      </a:r>
                      <a:r>
                        <a:rPr lang="tr-TR" sz="800" baseline="0" dirty="0" smtClean="0"/>
                        <a:t> İSLAMİYET’İ KABULÜ VE İLK TÜRK İSLAM DEVLETLERİ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YERLEŞME VE DEVLETLEŞME SÜRECİNDE SELÇUKLUY TÜRKİYESİ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BEYLİKTEN DEVLETE OSMANLI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DEVLETLEŞME SÜRECİNDE SAVAŞÇILAR VE ASKERLER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DÜNYA</a:t>
                      </a:r>
                      <a:r>
                        <a:rPr lang="tr-TR" sz="800" baseline="0" dirty="0" smtClean="0"/>
                        <a:t> GÜCÜ OSMANLI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SULTAN</a:t>
                      </a:r>
                      <a:r>
                        <a:rPr lang="tr-TR" sz="800" baseline="0" dirty="0" smtClean="0"/>
                        <a:t> VE OSMANLI MERKEZ TEŞKİLATI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DEĞİŞEN</a:t>
                      </a:r>
                      <a:r>
                        <a:rPr lang="tr-TR" sz="800" baseline="0" dirty="0" smtClean="0"/>
                        <a:t> DÜNYA DENGELERİ KARŞISINDA OSMANLI SİYASETİ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DEĞİŞİM ÇAĞINDA AVRUPA VE OSMANLI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ULUSLARARASI İLİŞK.</a:t>
                      </a:r>
                      <a:r>
                        <a:rPr lang="tr-TR" sz="800" baseline="0" dirty="0" smtClean="0"/>
                        <a:t> DENGE STRATEJİSİ (1774-1914)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DEVRİMLER ÇAĞINDA DEĞİŞEN DEVLET-TOPLUM İLİŞKİLERİ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SERMAYE</a:t>
                      </a:r>
                      <a:r>
                        <a:rPr lang="tr-TR" sz="800" baseline="0" dirty="0" smtClean="0"/>
                        <a:t> VE EMEK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XX. YY BAŞLARINDA OSMANLI DEVLETİ VE DÜNYA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İNKILAP TARİHİ TÜM KONULAR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MİLLİ MÜCADELE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6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5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ATATÜRKÇÜLÜK VE TÜRK İNKILABI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İKİ SAVAŞ ARASINDAKİ DÖNEMDE TÜRKİYE VE DÜNYA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II.</a:t>
                      </a:r>
                      <a:r>
                        <a:rPr lang="tr-TR" sz="800" baseline="0" dirty="0" smtClean="0"/>
                        <a:t> DÜNYA SAVAŞI SÜRECİNDE – SONRASINDA TÜRKİYE VE DÜNYA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XXI.</a:t>
                      </a:r>
                      <a:r>
                        <a:rPr lang="tr-TR" sz="800" baseline="0" dirty="0" smtClean="0"/>
                        <a:t> YY EŞİĞİNDE TÜRKİYE VE DÜNYA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SOĞUK SAVAŞ DÖNEMİ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YUMUŞAMA DÖNEMİ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17555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KÜRESELLEŞEN DÜNYA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34808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21</a:t>
                      </a:r>
                    </a:p>
                    <a:p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21</a:t>
                      </a:r>
                      <a:endParaRPr lang="tr-TR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2275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40639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COĞRAFYA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463990"/>
              </p:ext>
            </p:extLst>
          </p:nvPr>
        </p:nvGraphicFramePr>
        <p:xfrm>
          <a:off x="221671" y="406399"/>
          <a:ext cx="11610111" cy="6378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045"/>
                <a:gridCol w="1161011"/>
                <a:gridCol w="1161011"/>
                <a:gridCol w="1161011"/>
                <a:gridCol w="1161011"/>
                <a:gridCol w="1161011"/>
                <a:gridCol w="1161011"/>
              </a:tblGrid>
              <a:tr h="364492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DÜNYANIN ŞEKLİ VE HAREKETLERİ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COĞRAFİ KONUM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HARİTA BİLGİSİ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İÇ KUVVETLER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EKOSİSTEM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İLK MEDENİYET VE ŞEHİRLER</a:t>
                      </a:r>
                      <a:r>
                        <a:rPr lang="tr-TR" sz="800" baseline="0" dirty="0" smtClean="0"/>
                        <a:t> / İLK UYGARLIKLAR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NÜFUS POLİTİKALARI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TÜRKİYE’DE NÜFUS VE YERLEŞME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EKONOMİK FAALİYETLER VE DOĞAL KAYNAKLAR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GÖÇ VE ŞEHİRLEŞME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TÜRKİYE EKONOMİSİ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TÜRKİYE’NİN JEOPOLİTİK KONUMU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BÖLGESEL KALKINMA PROJELERİ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İKLİM</a:t>
                      </a:r>
                      <a:r>
                        <a:rPr lang="tr-TR" sz="800" baseline="0" dirty="0" smtClean="0"/>
                        <a:t> VE YER ŞEKİLLERİ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KÜRESEL VE BÖLGESEL ÖRGÜTLER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ÜLKELER ARASI ETKİLEŞİMŞLER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ÜRETİM ALANLARI VE ULAŞIM AĞLARI / KÜRESEL TİCARET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BÖLGELER</a:t>
                      </a:r>
                      <a:r>
                        <a:rPr lang="tr-TR" sz="800" baseline="0" dirty="0" smtClean="0"/>
                        <a:t> VE ÜLKELER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ÇEVRE V E TOPLUM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DOĞAL AFETLER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17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17</a:t>
                      </a:r>
                      <a:endParaRPr lang="tr-TR" sz="800" dirty="0"/>
                    </a:p>
                  </a:txBody>
                  <a:tcPr/>
                </a:tc>
              </a:tr>
              <a:tr h="273369">
                <a:tc gridSpan="7">
                  <a:txBody>
                    <a:bodyPr/>
                    <a:lstStyle/>
                    <a:p>
                      <a:pPr algn="ctr"/>
                      <a:r>
                        <a:rPr lang="tr-TR" sz="1100" dirty="0" smtClean="0"/>
                        <a:t>* PANDEMİ VE</a:t>
                      </a:r>
                      <a:r>
                        <a:rPr lang="tr-TR" sz="1100" baseline="0" dirty="0" smtClean="0"/>
                        <a:t> DEPREM NEDENİYLE 2020-2023 YKS’DE 12. SINIF 2. DÖNEM SORULARI SORULMAMIŞTIR</a:t>
                      </a:r>
                      <a:endParaRPr lang="tr-T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624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64928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FİZİK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412925"/>
              </p:ext>
            </p:extLst>
          </p:nvPr>
        </p:nvGraphicFramePr>
        <p:xfrm>
          <a:off x="221671" y="677033"/>
          <a:ext cx="11757892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158"/>
                <a:gridCol w="1175789"/>
                <a:gridCol w="1175789"/>
                <a:gridCol w="1175789"/>
                <a:gridCol w="1175789"/>
                <a:gridCol w="1175789"/>
                <a:gridCol w="1175789"/>
              </a:tblGrid>
              <a:tr h="257325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VEKTÖRLER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KUVVET-TORK VE DENGE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KÜTLE MERKEZİ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BASİT MAKİNELER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HAREKET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NEWTON’UN HAREKET YASALARI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İŞ-GÜÇ</a:t>
                      </a:r>
                      <a:r>
                        <a:rPr lang="tr-TR" sz="800" baseline="0" dirty="0" smtClean="0"/>
                        <a:t> VE ENERJİ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ATIŞLAR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İTME VE MOMENTUM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ELEKTRİK ALAN VE POTANSİYEL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PARALEL LEVHALAR VE SIĞA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MANYETİK ALAN VE MANYETİK KUVVET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İNDÜKSİYON, ALTERNATİF AKIM VE TRANSFORMATÖRLER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ÇEMBERSEL HAREKET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DÖNME,</a:t>
                      </a:r>
                      <a:r>
                        <a:rPr lang="tr-TR" sz="800" baseline="0" dirty="0" smtClean="0"/>
                        <a:t> YUVARLANMA VE AÇISAL MOMENTUM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KÜTLE ÇEKİM VE KEPLER YASALARI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BASİT HARMONİK HAREKET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DALGA MEKANİĞİ VE ELEKTROMANYETİK DALGALAR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ATOM MODELLERİ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BÜYÜK</a:t>
                      </a:r>
                      <a:r>
                        <a:rPr lang="tr-TR" sz="800" baseline="0" dirty="0" smtClean="0"/>
                        <a:t> PATLAMA VE PARÇACIK FİZİĞİ</a:t>
                      </a:r>
                      <a:endParaRPr lang="tr-TR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RADYOAKTİVİTE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ÖZEL GÖRELİLİK 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KARA CİSİM IŞIMASI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FOTOELEKTRİK</a:t>
                      </a:r>
                      <a:r>
                        <a:rPr lang="tr-TR" sz="800" baseline="0" dirty="0" smtClean="0"/>
                        <a:t> OLAY VE COMPTON OLAYI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MODERN FİZİĞİN TEKNOLOJİDEKİ UYGULAMALARI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9454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14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14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smtClean="0"/>
                        <a:t>14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14</a:t>
                      </a:r>
                      <a:endParaRPr lang="tr-TR" sz="800" dirty="0"/>
                    </a:p>
                  </a:txBody>
                  <a:tcPr/>
                </a:tc>
              </a:tr>
              <a:tr h="254337">
                <a:tc gridSpan="7">
                  <a:txBody>
                    <a:bodyPr/>
                    <a:lstStyle/>
                    <a:p>
                      <a:pPr algn="ctr"/>
                      <a:r>
                        <a:rPr lang="tr-TR" sz="1100" dirty="0" smtClean="0"/>
                        <a:t>* PANDEMİ VE</a:t>
                      </a:r>
                      <a:r>
                        <a:rPr lang="tr-TR" sz="1100" baseline="0" dirty="0" smtClean="0"/>
                        <a:t> DEPREM NEDENİYLE 2020-2023 YKS’DE 12. SINIF 2. DÖNEM SORULARI SORULMAMIŞTIR</a:t>
                      </a:r>
                      <a:endParaRPr lang="tr-T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9785" y="0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964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67425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KİMYA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987155"/>
              </p:ext>
            </p:extLst>
          </p:nvPr>
        </p:nvGraphicFramePr>
        <p:xfrm>
          <a:off x="166253" y="757380"/>
          <a:ext cx="11757889" cy="6100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8911"/>
                <a:gridCol w="920337"/>
                <a:gridCol w="839849"/>
                <a:gridCol w="839849"/>
                <a:gridCol w="839849"/>
                <a:gridCol w="839849"/>
                <a:gridCol w="839849"/>
                <a:gridCol w="839849"/>
                <a:gridCol w="839849"/>
                <a:gridCol w="839849"/>
                <a:gridCol w="839849"/>
              </a:tblGrid>
              <a:tr h="268799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2017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2016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2015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2014</a:t>
                      </a:r>
                      <a:endParaRPr lang="tr-TR" sz="11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 BİLİMİ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ATOM VE YAPISI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PERİYODİK</a:t>
                      </a:r>
                      <a:r>
                        <a:rPr lang="tr-TR" sz="800" baseline="0" dirty="0" smtClean="0"/>
                        <a:t> SİSTEM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6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KİMYASAL TÜRLER ARASI ETKİLEŞİM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KİMYASAL HESAPLAMALAR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MODERN ATOM TEORİSİ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GAZLAR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ÇÖZELTİLER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KİMYASAL</a:t>
                      </a:r>
                      <a:r>
                        <a:rPr lang="tr-TR" sz="800" baseline="0" dirty="0" smtClean="0"/>
                        <a:t> TEPKİMELERDE ENERJİ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KİMYASAL TEPKİMELERDE HIZ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KİMYASAL TEPKİMLEREDE DENGE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ASİT-BAZ DENGESİ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ÇÖZÜNÜRLÜK DENGESİ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KİMYA VE ELEKTRİK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ORGANİK KİMYA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4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6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10</a:t>
                      </a:r>
                      <a:endParaRPr lang="tr-TR" sz="800" dirty="0"/>
                    </a:p>
                  </a:txBody>
                  <a:tcPr/>
                </a:tc>
              </a:tr>
              <a:tr h="33877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30</a:t>
                      </a:r>
                      <a:endParaRPr lang="tr-TR" sz="800" dirty="0"/>
                    </a:p>
                  </a:txBody>
                  <a:tcPr/>
                </a:tc>
              </a:tr>
              <a:tr h="411374">
                <a:tc gridSpan="7">
                  <a:txBody>
                    <a:bodyPr/>
                    <a:lstStyle/>
                    <a:p>
                      <a:pPr algn="ctr"/>
                      <a:r>
                        <a:rPr lang="tr-TR" sz="1100" dirty="0" smtClean="0"/>
                        <a:t>* PANDEMİ VE</a:t>
                      </a:r>
                      <a:r>
                        <a:rPr lang="tr-TR" sz="1100" baseline="0" dirty="0" smtClean="0"/>
                        <a:t> DEPREM NEDENİYLE 2020-2023 YKS’DE 12. SINIF 2. DÖNEM SORULARI SORULMAMIŞTIR</a:t>
                      </a:r>
                      <a:endParaRPr lang="tr-T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5236" y="40481"/>
            <a:ext cx="919884" cy="633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279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80356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BİYOLOJİ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765894"/>
              </p:ext>
            </p:extLst>
          </p:nvPr>
        </p:nvGraphicFramePr>
        <p:xfrm>
          <a:off x="221671" y="803570"/>
          <a:ext cx="11684003" cy="5939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628"/>
                <a:gridCol w="1280375"/>
                <a:gridCol w="1168400"/>
                <a:gridCol w="1168400"/>
                <a:gridCol w="1168400"/>
                <a:gridCol w="1168400"/>
                <a:gridCol w="1168400"/>
              </a:tblGrid>
              <a:tr h="339436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SİNİR SİSTEMİ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90848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ENDOKRİN SİSTEM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DUYU ORGANLARI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477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DESTEK</a:t>
                      </a:r>
                      <a:r>
                        <a:rPr lang="tr-TR" sz="800" baseline="0" dirty="0" smtClean="0"/>
                        <a:t> VE HAREKET SİSTEMİ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SİNDİRİM SİSTEMİ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DOLAŞIM VE BAĞIŞIKLIK SİSTEMİ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SOLUNUM SİSTEMİ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BOŞALTIM SİSTEMİ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ÜRİNER SİSTEM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ÜREME SİSTEMİ VE EMBRİYONİK GELİŞİM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KOMÜNİTE VE POPİLASYON EKOLOJİSİ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NÜKLEİK ASİTLER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GENETİK ŞİFRE VE PROTEİN SENTEZİ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CANLILIK VE ENERJİ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FOTOSENTEZ VE KEMOSENTEZ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HÜCRESEL SOLUNUM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BİTKİ BİYOLOJİSİ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CANLILAR VE ÇEVRE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76289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13</a:t>
                      </a:r>
                      <a:endParaRPr lang="tr-TR" sz="800" dirty="0"/>
                    </a:p>
                  </a:txBody>
                  <a:tcPr/>
                </a:tc>
              </a:tr>
              <a:tr h="335494">
                <a:tc gridSpan="7">
                  <a:txBody>
                    <a:bodyPr/>
                    <a:lstStyle/>
                    <a:p>
                      <a:pPr algn="ctr"/>
                      <a:r>
                        <a:rPr lang="tr-TR" sz="1100" dirty="0" smtClean="0"/>
                        <a:t>* PANDEMİ VE</a:t>
                      </a:r>
                      <a:r>
                        <a:rPr lang="tr-TR" sz="1100" baseline="0" dirty="0" smtClean="0"/>
                        <a:t> DEPREM NEDENİYLE 2020-2023 YKS’DE 12. SINIF 2. DÖNEM SORULARI SORULMAMIŞTIR</a:t>
                      </a:r>
                      <a:endParaRPr lang="tr-T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152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68963" y="0"/>
            <a:ext cx="6292273" cy="75738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AYT FELSEFE GRUBU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455057"/>
              </p:ext>
            </p:extLst>
          </p:nvPr>
        </p:nvGraphicFramePr>
        <p:xfrm>
          <a:off x="267852" y="762923"/>
          <a:ext cx="11757892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3158"/>
                <a:gridCol w="1175789"/>
                <a:gridCol w="1175789"/>
                <a:gridCol w="1175789"/>
                <a:gridCol w="1175789"/>
                <a:gridCol w="1175789"/>
                <a:gridCol w="1175789"/>
              </a:tblGrid>
              <a:tr h="245726"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KONULAR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2023*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2022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2021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2020*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2019</a:t>
                      </a:r>
                      <a:endParaRPr lang="tr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100" dirty="0" smtClean="0"/>
                        <a:t>2018</a:t>
                      </a:r>
                      <a:endParaRPr lang="tr-TR" sz="1100" dirty="0"/>
                    </a:p>
                  </a:txBody>
                  <a:tcPr/>
                </a:tc>
              </a:tr>
              <a:tr h="260180">
                <a:tc gridSpan="7">
                  <a:txBody>
                    <a:bodyPr/>
                    <a:lstStyle/>
                    <a:p>
                      <a:r>
                        <a:rPr lang="tr-TR" sz="1200" dirty="0" smtClean="0"/>
                        <a:t>FELSEFE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tr-TR" sz="1200" dirty="0" err="1" smtClean="0"/>
                        <a:t>FELSEFE</a:t>
                      </a:r>
                      <a:r>
                        <a:rPr lang="tr-TR" sz="1200" dirty="0" smtClean="0"/>
                        <a:t> 3 SORU</a:t>
                      </a:r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FELSEFE</a:t>
                      </a:r>
                      <a:r>
                        <a:rPr lang="tr-TR" sz="800" baseline="0" dirty="0" smtClean="0"/>
                        <a:t> VE BİLİM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BİLGİ FELSEFESİ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VARLIK FELSEFESİ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AHLAK FELSEFESİ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20. YY FELSEFESİ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DİN FELSEFESİ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6018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MANTIK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tr-TR" sz="1200" dirty="0" err="1" smtClean="0"/>
                        <a:t>MANTIK</a:t>
                      </a:r>
                      <a:r>
                        <a:rPr lang="tr-TR" sz="1200" dirty="0" smtClean="0"/>
                        <a:t> 3 SORU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MANTIĞA GİRİŞ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KLASİK MANTIK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MANTIK VE DİL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6018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PSİKOLOJİ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tr-TR" sz="1200" dirty="0" err="1" smtClean="0"/>
                        <a:t>PSİKOLOJİ</a:t>
                      </a:r>
                      <a:r>
                        <a:rPr lang="tr-TR" sz="1200" dirty="0" smtClean="0"/>
                        <a:t> 3 SORU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PSİKOLOJİ BİLİMİNİ TANIYALIM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3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PSİKOLOJİNİN TEMEL SÜREÇLERİ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ÖĞRENME BELLEK DÜŞÜNME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RUH SAĞLIĞININ TEMELLERİ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60180">
                <a:tc gridSpan="7">
                  <a:txBody>
                    <a:bodyPr/>
                    <a:lstStyle/>
                    <a:p>
                      <a:r>
                        <a:rPr lang="tr-TR" sz="1200" dirty="0" smtClean="0"/>
                        <a:t>SOSYOLOJİ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tr-TR" sz="1200" dirty="0" err="1" smtClean="0"/>
                        <a:t>SOSYOLOJİ</a:t>
                      </a:r>
                      <a:r>
                        <a:rPr lang="tr-TR" sz="1200" dirty="0" smtClean="0"/>
                        <a:t> 3 SORU</a:t>
                      </a:r>
                      <a:endParaRPr lang="tr-T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SOSYOLOJİYE GİRİŞ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BİREY VE TOPLUM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TOPLUMSAL YAPI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TOPLUMSAL</a:t>
                      </a:r>
                      <a:r>
                        <a:rPr lang="tr-TR" sz="800" baseline="0" dirty="0" smtClean="0"/>
                        <a:t> DEĞİŞME VE GELİŞME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TOPLUM VE KÜLTÜR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TOPLUMSAL KURUMLAR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0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</a:t>
                      </a:r>
                      <a:endParaRPr lang="tr-TR" sz="800" dirty="0"/>
                    </a:p>
                  </a:txBody>
                  <a:tcPr/>
                </a:tc>
              </a:tr>
              <a:tr h="202362"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SORU SAYISI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800" dirty="0" smtClean="0"/>
                        <a:t>12</a:t>
                      </a:r>
                      <a:endParaRPr lang="tr-TR" sz="800" dirty="0"/>
                    </a:p>
                  </a:txBody>
                  <a:tcPr/>
                </a:tc>
              </a:tr>
              <a:tr h="245726">
                <a:tc gridSpan="7">
                  <a:txBody>
                    <a:bodyPr/>
                    <a:lstStyle/>
                    <a:p>
                      <a:pPr algn="ctr"/>
                      <a:r>
                        <a:rPr lang="tr-TR" sz="1100" dirty="0" smtClean="0"/>
                        <a:t>* PANDEMİ VE</a:t>
                      </a:r>
                      <a:r>
                        <a:rPr lang="tr-TR" sz="1100" baseline="0" dirty="0" smtClean="0"/>
                        <a:t> DEPREM NEDENİYLE 2020-2023 YKS’DE 12. SINIF 2. DÖNEM SORULARI SORULMAMIŞTIR</a:t>
                      </a:r>
                      <a:endParaRPr lang="tr-TR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8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5952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44454" y="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MATEMATİK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844444"/>
              </p:ext>
            </p:extLst>
          </p:nvPr>
        </p:nvGraphicFramePr>
        <p:xfrm>
          <a:off x="314045" y="569482"/>
          <a:ext cx="11813298" cy="623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326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</a:tblGrid>
              <a:tr h="28101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2012</a:t>
                      </a:r>
                      <a:endParaRPr lang="tr-TR" sz="16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TEMEL KAVRAMLAR</a:t>
                      </a:r>
                      <a:r>
                        <a:rPr lang="tr-TR" sz="1200" baseline="0" dirty="0" smtClean="0"/>
                        <a:t>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SAYI BASAMAKLARI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BÖLÜNEBİLME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OBEB-OKEK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RASYONEL SAYILAR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BASİT EŞİTSİZLİKLER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MUTLAK DEĞER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ÜSLÜ SAYILAR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KÖKLÜ SAYILAR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ÇARPANLARA AYIRMA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ORAN-ORANTI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DENKLEM ÇÖZME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PROBLEMLER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KÜMELER-KARTEZYEN ÇARPIMI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MANTIK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FONKSİYONLAR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POLİNOMLAR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PERMÜTASYON-KOMBİNASYON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OLASILIK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VERİ-İSTATİSTİK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30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30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30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29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32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5308" y="40481"/>
            <a:ext cx="799811" cy="522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93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083209"/>
              </p:ext>
            </p:extLst>
          </p:nvPr>
        </p:nvGraphicFramePr>
        <p:xfrm>
          <a:off x="480299" y="1044702"/>
          <a:ext cx="1129606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017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  <a:gridCol w="706004"/>
              </a:tblGrid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2012</a:t>
                      </a:r>
                      <a:endParaRPr lang="tr-TR" sz="1600" dirty="0"/>
                    </a:p>
                  </a:txBody>
                  <a:tcPr/>
                </a:tc>
              </a:tr>
              <a:tr h="28772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AÇILAR VE ÜÇGENLER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ÇOKGENLER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ANALİTİK GEOMETRİ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YAMUK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EŞKENAR DÖRTGEN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DELTOİD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KARE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DİKDÖRTGEN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ÇEMBER VE DAİRE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</a:tr>
              <a:tr h="32014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KATI</a:t>
                      </a:r>
                      <a:r>
                        <a:rPr lang="tr-TR" sz="1600" baseline="0" dirty="0" smtClean="0"/>
                        <a:t> CİSİMLER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</a:t>
                      </a:r>
                      <a:endParaRPr lang="tr-TR" sz="1600" dirty="0"/>
                    </a:p>
                  </a:txBody>
                  <a:tcPr/>
                </a:tc>
              </a:tr>
              <a:tr h="305935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SORU SAYISI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11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8</a:t>
                      </a:r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3738417" y="193963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GEOMETRİ YILLARA GÖRE SORU DAĞILIMI</a:t>
            </a:r>
            <a:endParaRPr lang="tr-TR" sz="2000" b="1" dirty="0"/>
          </a:p>
        </p:txBody>
      </p:sp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6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81399" y="30480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TARİH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297945"/>
              </p:ext>
            </p:extLst>
          </p:nvPr>
        </p:nvGraphicFramePr>
        <p:xfrm>
          <a:off x="175500" y="1243736"/>
          <a:ext cx="11813298" cy="4056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326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</a:tblGrid>
              <a:tr h="28101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2012</a:t>
                      </a:r>
                      <a:endParaRPr lang="tr-TR" sz="16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TARİH VE ZAMAN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İLK VE ORTAÇAĞ. TÜRK DÜNY.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İSLAM MEDENİYETİNİOĞUŞU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41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TÜRK. İSL. KABULÜ VE İLK TÜRK  İSL. DEV.       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103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BEYLİKTEN DEVLETE OSMANLI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DÜNYA</a:t>
                      </a:r>
                      <a:r>
                        <a:rPr lang="tr-TR" sz="1200" baseline="0" dirty="0" smtClean="0"/>
                        <a:t> GÜCÜ OSMANLI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DEĞİŞİM ÇAĞINDA</a:t>
                      </a:r>
                      <a:r>
                        <a:rPr lang="tr-TR" sz="1200" baseline="0" dirty="0" smtClean="0"/>
                        <a:t>  AVRUPA VE OSMANLI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ULUSLARARASI İLİŞK. DENGE STRTJ.                                                                 (1774-1914)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XX. YY BAŞLARINDA OSMANLI DEV. VE DÜNYA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MİLLİ MÜCADELE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ATATÜRKÇÜLÜK</a:t>
                      </a:r>
                      <a:r>
                        <a:rPr lang="tr-TR" sz="1200" baseline="0" dirty="0" smtClean="0"/>
                        <a:t> VE TÜRK İNKILABI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17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386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81399" y="30480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COĞRAFYA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0667214"/>
              </p:ext>
            </p:extLst>
          </p:nvPr>
        </p:nvGraphicFramePr>
        <p:xfrm>
          <a:off x="175500" y="1243736"/>
          <a:ext cx="10336636" cy="4269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326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  <a:gridCol w="738331"/>
              </a:tblGrid>
              <a:tr h="28101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DOĞA VE İNSAN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DÜNYANIN ŞEKLİ VE HAREKETLERİ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COĞRAFİ KONUM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HARİTA BİLGİSİ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ATMOSFER</a:t>
                      </a:r>
                      <a:r>
                        <a:rPr lang="tr-TR" sz="1200" baseline="0" dirty="0" smtClean="0"/>
                        <a:t> VE SICAKLIK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İKLİM BİLGİSİ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İÇ VE DIŞ KUVVETLER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NÜFUS VE YERLEŞME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TÜRKİYE’NİN YER ŞEKİLLERİ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EKONOMİK FAALİYETLER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mtClean="0"/>
                        <a:t>0</a:t>
                      </a:r>
                      <a:endParaRPr lang="tr-T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BÖLGELER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ULUSLARARASI ULAŞIM HATLARI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DOĞAL AFETLER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</a:t>
                      </a:r>
                      <a:r>
                        <a:rPr lang="tr-TR" sz="1200" baseline="0" dirty="0" smtClean="0"/>
                        <a:t> SAYIS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12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959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81399" y="30480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FELSEFE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777720"/>
              </p:ext>
            </p:extLst>
          </p:nvPr>
        </p:nvGraphicFramePr>
        <p:xfrm>
          <a:off x="175500" y="1243736"/>
          <a:ext cx="10336641" cy="2864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4161"/>
                <a:gridCol w="646040"/>
                <a:gridCol w="646040"/>
                <a:gridCol w="646040"/>
                <a:gridCol w="646040"/>
                <a:gridCol w="646040"/>
                <a:gridCol w="646040"/>
                <a:gridCol w="646040"/>
                <a:gridCol w="646040"/>
                <a:gridCol w="646040"/>
                <a:gridCol w="646040"/>
                <a:gridCol w="646040"/>
                <a:gridCol w="646040"/>
              </a:tblGrid>
              <a:tr h="28101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2012</a:t>
                      </a:r>
                      <a:endParaRPr lang="tr-TR" sz="16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FELSEFENİN ALANI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BİLGİ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BİLİM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VARLIK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AHLAK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SİYASET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DİN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SANAT FELSEFESİ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281014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8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9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626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81399" y="30480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tr-TR" sz="2000" b="1" dirty="0" smtClean="0"/>
              <a:t>TYT DİN KÜLTÜRÜ VEAHLAK BİLGİSİ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576984"/>
              </p:ext>
            </p:extLst>
          </p:nvPr>
        </p:nvGraphicFramePr>
        <p:xfrm>
          <a:off x="175500" y="1243736"/>
          <a:ext cx="11508504" cy="3679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6168"/>
                <a:gridCol w="959042"/>
                <a:gridCol w="959042"/>
                <a:gridCol w="959042"/>
                <a:gridCol w="959042"/>
                <a:gridCol w="959042"/>
                <a:gridCol w="959042"/>
                <a:gridCol w="959042"/>
                <a:gridCol w="959042"/>
              </a:tblGrid>
              <a:tr h="392182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BİLGİ</a:t>
                      </a:r>
                      <a:r>
                        <a:rPr lang="tr-TR" sz="1200" baseline="0" dirty="0" smtClean="0"/>
                        <a:t> VE İNANÇ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DİN VE İSLAM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İSLAM VE İBADET 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GENÇLİK VE DEĞERLER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ALLAH İNSAN İLİŞKİSİ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HZ.MUHAMMED (S.A.V)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VAHİY VE AKIL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İSLAM DÜŞÜNCESİNDE YORUMLAR,</a:t>
                      </a:r>
                      <a:r>
                        <a:rPr lang="tr-TR" sz="1200" baseline="0" dirty="0" smtClean="0"/>
                        <a:t> MEZHEPLER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DİN KÜLTÜR VE MEDENİYET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28706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62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44454" y="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FİZİK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359516"/>
              </p:ext>
            </p:extLst>
          </p:nvPr>
        </p:nvGraphicFramePr>
        <p:xfrm>
          <a:off x="314045" y="569482"/>
          <a:ext cx="11674757" cy="5064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3270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</a:tblGrid>
              <a:tr h="37316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FİZİK BİLİMİNE GİRİŞ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MADDE VE ÖZELLİKLERİ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SIVILARIN KALDIRMA KUVVETİ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BASINÇ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ISI,</a:t>
                      </a:r>
                      <a:r>
                        <a:rPr lang="tr-TR" sz="1200" baseline="0" dirty="0" smtClean="0"/>
                        <a:t> SICAKLIK VE GENLEŞME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HAREKET VE KUVVET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DİNAMİK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İŞ, GÜÇ VE ENERJİ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ELEKTROSTATİK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ELEKTRİK AKIMI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ELEKTRİKSEL ENERJİ VE GÜÇ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OPTİK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MANYETİZMA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DALGALAR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12769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smtClean="0"/>
                        <a:t>14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14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635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544454" y="0"/>
            <a:ext cx="5165436" cy="595457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r-TR" sz="2000" b="1" dirty="0" smtClean="0"/>
              <a:t>TYT KİMYA YILLARA GÖRE SORU DAĞILIMI</a:t>
            </a:r>
            <a:endParaRPr lang="tr-TR" sz="2000" b="1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573177"/>
              </p:ext>
            </p:extLst>
          </p:nvPr>
        </p:nvGraphicFramePr>
        <p:xfrm>
          <a:off x="314045" y="569486"/>
          <a:ext cx="11674757" cy="434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3270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  <a:gridCol w="778317"/>
              </a:tblGrid>
              <a:tr h="42509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KONULAR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2023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2022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2021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2020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2019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2018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2017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2016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2015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2014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2013</a:t>
                      </a:r>
                      <a:endParaRPr lang="tr-TR" sz="16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KİMYA BİLİMİ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4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ATOMUN YAPISI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PERİYODİK TABLO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/>
                        <a:t>1</a:t>
                      </a:r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MADDENİN HALLERİ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KİMYASAL TÜRLER ARASI ETKİLEŞİMLER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5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3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KİMYASAL HESAPLAMALAR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KİMYANIN TEMEL KANUNLARI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ASİT-BAZ-TUZ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KARIŞIMLAR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2KİMYA HER YERDE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0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2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</a:t>
                      </a:r>
                      <a:endParaRPr lang="tr-TR" sz="1200" dirty="0"/>
                    </a:p>
                  </a:txBody>
                  <a:tcPr/>
                </a:tc>
              </a:tr>
              <a:tr h="356288"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SORU SAYISI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7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13</a:t>
                      </a:r>
                      <a:endParaRPr lang="tr-TR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https://10r7d9.n3cdn1.secureserver.net/wp-content/uploads/2023/12/cropped-logo-yeni-e1702536143528.png?time=1717421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1312" y="40481"/>
            <a:ext cx="993808" cy="64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11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4002</Words>
  <Application>Microsoft Office PowerPoint</Application>
  <PresentationFormat>Geniş ekran</PresentationFormat>
  <Paragraphs>3207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TYT TÜRKÇE YILLARA GÖRE SORU DAĞILIMI</vt:lpstr>
      <vt:lpstr>TYT MATEMATİK YILLARA GÖRE SORU DAĞILIMI</vt:lpstr>
      <vt:lpstr>TYT GEOMETRİ YILLARA GÖRE SORU DAĞILIMI</vt:lpstr>
      <vt:lpstr>TYT TARİH YILLARA GÖRE SORU DAĞILIMI</vt:lpstr>
      <vt:lpstr>TYT COĞRAFYA YILLARA GÖRE SORU DAĞILIMI</vt:lpstr>
      <vt:lpstr>TYT FELSEFE YILLARA GÖRE SORU DAĞILIMI</vt:lpstr>
      <vt:lpstr>TYT DİN KÜLTÜRÜ VEAHLAK BİLGİSİ YILLARA GÖRE SORU DAĞILIMI</vt:lpstr>
      <vt:lpstr>TYT FİZİK YILLARA GÖRE SORU DAĞILIMI</vt:lpstr>
      <vt:lpstr>TYT KİMYA YILLARA GÖRE SORU DAĞILIMI</vt:lpstr>
      <vt:lpstr>TYT BİYOLOJİ YILLARA GÖRE SORU DAĞILIMI</vt:lpstr>
      <vt:lpstr>AYT MATEMATİK YILLARA GÖRE SORU DAĞILIMI</vt:lpstr>
      <vt:lpstr>AYT GEOMETRİ YILLARA GÖRE SORU DAĞILIMI</vt:lpstr>
      <vt:lpstr>AYT TÜRK DİLİ VE EDBİYATI YILLARA GÖRE SORU DAĞILIMI</vt:lpstr>
      <vt:lpstr>AYT TARİH 1 VE TARİH 2 YILLARA GÖRE SORU DAĞILIMI</vt:lpstr>
      <vt:lpstr>AYT COĞRAFYA YILLARA GÖRE SORU DAĞILIMI</vt:lpstr>
      <vt:lpstr>AYT FİZİK YILLARA GÖRE SORU DAĞILIMI</vt:lpstr>
      <vt:lpstr>AYT KİMYA YILLARA GÖRE SORU DAĞILIMI</vt:lpstr>
      <vt:lpstr>AYT BİYOLOJİ YILLARA GÖRE SORU DAĞILIMI</vt:lpstr>
      <vt:lpstr>AYT FELSEFE GRUBU YILLARA GÖRE SORU DAĞILIMI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49</cp:revision>
  <dcterms:created xsi:type="dcterms:W3CDTF">2024-05-30T12:58:15Z</dcterms:created>
  <dcterms:modified xsi:type="dcterms:W3CDTF">2024-06-04T13:25:19Z</dcterms:modified>
</cp:coreProperties>
</file>